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00"/>
  </p:notesMasterIdLst>
  <p:handoutMasterIdLst>
    <p:handoutMasterId r:id="rId101"/>
  </p:handoutMasterIdLst>
  <p:sldIdLst>
    <p:sldId id="256" r:id="rId5"/>
    <p:sldId id="266" r:id="rId6"/>
    <p:sldId id="774" r:id="rId7"/>
    <p:sldId id="831" r:id="rId8"/>
    <p:sldId id="832" r:id="rId9"/>
    <p:sldId id="730" r:id="rId10"/>
    <p:sldId id="732" r:id="rId11"/>
    <p:sldId id="733" r:id="rId12"/>
    <p:sldId id="833" r:id="rId13"/>
    <p:sldId id="257" r:id="rId14"/>
    <p:sldId id="824" r:id="rId15"/>
    <p:sldId id="754" r:id="rId16"/>
    <p:sldId id="761" r:id="rId17"/>
    <p:sldId id="756" r:id="rId18"/>
    <p:sldId id="758" r:id="rId19"/>
    <p:sldId id="759" r:id="rId20"/>
    <p:sldId id="763" r:id="rId21"/>
    <p:sldId id="826" r:id="rId22"/>
    <p:sldId id="827" r:id="rId23"/>
    <p:sldId id="828" r:id="rId24"/>
    <p:sldId id="825" r:id="rId25"/>
    <p:sldId id="735" r:id="rId26"/>
    <p:sldId id="777" r:id="rId27"/>
    <p:sldId id="755" r:id="rId28"/>
    <p:sldId id="778" r:id="rId29"/>
    <p:sldId id="793" r:id="rId30"/>
    <p:sldId id="757" r:id="rId31"/>
    <p:sldId id="794" r:id="rId32"/>
    <p:sldId id="795" r:id="rId33"/>
    <p:sldId id="796" r:id="rId34"/>
    <p:sldId id="797" r:id="rId35"/>
    <p:sldId id="798" r:id="rId36"/>
    <p:sldId id="799" r:id="rId37"/>
    <p:sldId id="800" r:id="rId38"/>
    <p:sldId id="801" r:id="rId39"/>
    <p:sldId id="802" r:id="rId40"/>
    <p:sldId id="767" r:id="rId41"/>
    <p:sldId id="803" r:id="rId42"/>
    <p:sldId id="804" r:id="rId43"/>
    <p:sldId id="805" r:id="rId44"/>
    <p:sldId id="806" r:id="rId45"/>
    <p:sldId id="807" r:id="rId46"/>
    <p:sldId id="808" r:id="rId47"/>
    <p:sldId id="809" r:id="rId48"/>
    <p:sldId id="810" r:id="rId49"/>
    <p:sldId id="811" r:id="rId50"/>
    <p:sldId id="812" r:id="rId51"/>
    <p:sldId id="779" r:id="rId52"/>
    <p:sldId id="780" r:id="rId53"/>
    <p:sldId id="785" r:id="rId54"/>
    <p:sldId id="781" r:id="rId55"/>
    <p:sldId id="850" r:id="rId56"/>
    <p:sldId id="739" r:id="rId57"/>
    <p:sldId id="741" r:id="rId58"/>
    <p:sldId id="769" r:id="rId59"/>
    <p:sldId id="770" r:id="rId60"/>
    <p:sldId id="771" r:id="rId61"/>
    <p:sldId id="772" r:id="rId62"/>
    <p:sldId id="742" r:id="rId63"/>
    <p:sldId id="773" r:id="rId64"/>
    <p:sldId id="775" r:id="rId65"/>
    <p:sldId id="776" r:id="rId66"/>
    <p:sldId id="829" r:id="rId67"/>
    <p:sldId id="851" r:id="rId68"/>
    <p:sldId id="852" r:id="rId69"/>
    <p:sldId id="853" r:id="rId70"/>
    <p:sldId id="854" r:id="rId71"/>
    <p:sldId id="855" r:id="rId72"/>
    <p:sldId id="856" r:id="rId73"/>
    <p:sldId id="857" r:id="rId74"/>
    <p:sldId id="858" r:id="rId75"/>
    <p:sldId id="859" r:id="rId76"/>
    <p:sldId id="860" r:id="rId77"/>
    <p:sldId id="861" r:id="rId78"/>
    <p:sldId id="862" r:id="rId79"/>
    <p:sldId id="863" r:id="rId80"/>
    <p:sldId id="864" r:id="rId81"/>
    <p:sldId id="745" r:id="rId82"/>
    <p:sldId id="822" r:id="rId83"/>
    <p:sldId id="834" r:id="rId84"/>
    <p:sldId id="835" r:id="rId85"/>
    <p:sldId id="830" r:id="rId86"/>
    <p:sldId id="749" r:id="rId87"/>
    <p:sldId id="747" r:id="rId88"/>
    <p:sldId id="836" r:id="rId89"/>
    <p:sldId id="837" r:id="rId90"/>
    <p:sldId id="838" r:id="rId91"/>
    <p:sldId id="839" r:id="rId92"/>
    <p:sldId id="731" r:id="rId93"/>
    <p:sldId id="841" r:id="rId94"/>
    <p:sldId id="846" r:id="rId95"/>
    <p:sldId id="843" r:id="rId96"/>
    <p:sldId id="782" r:id="rId97"/>
    <p:sldId id="848" r:id="rId98"/>
    <p:sldId id="849"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35CACAA-FB88-8848-9E7B-DEEA818EA364}">
          <p14:sldIdLst>
            <p14:sldId id="256"/>
            <p14:sldId id="266"/>
            <p14:sldId id="774"/>
            <p14:sldId id="831"/>
            <p14:sldId id="832"/>
            <p14:sldId id="730"/>
            <p14:sldId id="732"/>
            <p14:sldId id="733"/>
            <p14:sldId id="833"/>
          </p14:sldIdLst>
        </p14:section>
        <p14:section name="Introduction Explainability" id="{BABE94B5-06B2-FC4D-B374-85D1128B35A4}">
          <p14:sldIdLst>
            <p14:sldId id="257"/>
            <p14:sldId id="824"/>
            <p14:sldId id="754"/>
            <p14:sldId id="761"/>
            <p14:sldId id="756"/>
            <p14:sldId id="758"/>
            <p14:sldId id="759"/>
          </p14:sldIdLst>
        </p14:section>
        <p14:section name="Example-based explanations" id="{890F0577-7CF9-8746-8AB1-63CD1FC9EBB5}">
          <p14:sldIdLst>
            <p14:sldId id="763"/>
            <p14:sldId id="826"/>
            <p14:sldId id="827"/>
            <p14:sldId id="828"/>
            <p14:sldId id="825"/>
            <p14:sldId id="735"/>
          </p14:sldIdLst>
        </p14:section>
        <p14:section name="The interpretability of ML modles" id="{1E7DD85E-D897-BA40-877C-99C106D03A79}">
          <p14:sldIdLst>
            <p14:sldId id="777"/>
            <p14:sldId id="755"/>
            <p14:sldId id="778"/>
            <p14:sldId id="793"/>
            <p14:sldId id="757"/>
            <p14:sldId id="794"/>
            <p14:sldId id="795"/>
            <p14:sldId id="796"/>
            <p14:sldId id="797"/>
            <p14:sldId id="798"/>
            <p14:sldId id="799"/>
            <p14:sldId id="800"/>
            <p14:sldId id="801"/>
            <p14:sldId id="802"/>
            <p14:sldId id="767"/>
            <p14:sldId id="803"/>
            <p14:sldId id="804"/>
            <p14:sldId id="805"/>
            <p14:sldId id="806"/>
            <p14:sldId id="807"/>
            <p14:sldId id="808"/>
            <p14:sldId id="809"/>
            <p14:sldId id="810"/>
            <p14:sldId id="811"/>
            <p14:sldId id="812"/>
            <p14:sldId id="779"/>
            <p14:sldId id="780"/>
            <p14:sldId id="785"/>
            <p14:sldId id="781"/>
          </p14:sldIdLst>
        </p14:section>
        <p14:section name="Local Sensitivity" id="{FC212CD3-A7A7-8F4A-BB2D-CA6FFF9F5C3A}">
          <p14:sldIdLst>
            <p14:sldId id="850"/>
            <p14:sldId id="739"/>
            <p14:sldId id="741"/>
            <p14:sldId id="769"/>
            <p14:sldId id="770"/>
            <p14:sldId id="771"/>
            <p14:sldId id="772"/>
          </p14:sldIdLst>
        </p14:section>
        <p14:section name="Local Feature Importance" id="{40439148-1087-B840-A086-129BB3BE70DF}">
          <p14:sldIdLst>
            <p14:sldId id="742"/>
            <p14:sldId id="773"/>
            <p14:sldId id="775"/>
            <p14:sldId id="776"/>
            <p14:sldId id="829"/>
          </p14:sldIdLst>
        </p14:section>
        <p14:section name="Global Feature Importance" id="{7C531A78-3F55-D44E-BE08-CE81D7694949}">
          <p14:sldIdLst>
            <p14:sldId id="851"/>
            <p14:sldId id="852"/>
            <p14:sldId id="853"/>
            <p14:sldId id="854"/>
            <p14:sldId id="855"/>
            <p14:sldId id="856"/>
            <p14:sldId id="857"/>
            <p14:sldId id="858"/>
            <p14:sldId id="859"/>
            <p14:sldId id="860"/>
            <p14:sldId id="861"/>
            <p14:sldId id="862"/>
            <p14:sldId id="863"/>
            <p14:sldId id="864"/>
            <p14:sldId id="745"/>
            <p14:sldId id="822"/>
            <p14:sldId id="834"/>
            <p14:sldId id="835"/>
            <p14:sldId id="830"/>
          </p14:sldIdLst>
        </p14:section>
        <p14:section name="Global Sensitivity" id="{1373E4E1-FC06-8D41-AE68-B98B40B39D6F}">
          <p14:sldIdLst>
            <p14:sldId id="749"/>
            <p14:sldId id="747"/>
            <p14:sldId id="836"/>
            <p14:sldId id="837"/>
            <p14:sldId id="838"/>
            <p14:sldId id="839"/>
          </p14:sldIdLst>
        </p14:section>
        <p14:section name="Summary" id="{1AED8789-FA73-8F42-B663-7624D9C627F9}">
          <p14:sldIdLst>
            <p14:sldId id="731"/>
            <p14:sldId id="841"/>
          </p14:sldIdLst>
        </p14:section>
        <p14:section name="Finalizing" id="{EE327B6A-6A18-F14E-8D8F-68B4D7799E31}">
          <p14:sldIdLst>
            <p14:sldId id="846"/>
            <p14:sldId id="843"/>
            <p14:sldId id="782"/>
            <p14:sldId id="848"/>
            <p14:sldId id="849"/>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orient="horz" pos="215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ijn Tonk" initials="ST" lastIdx="8" clrIdx="0">
    <p:extLst>
      <p:ext uri="{19B8F6BF-5375-455C-9EA6-DF929625EA0E}">
        <p15:presenceInfo xmlns:p15="http://schemas.microsoft.com/office/powerpoint/2012/main" userId="S::stijntonk@godatadriven.com::4adaad3d-f40a-4d96-a021-ee79827e8d2a" providerId="AD"/>
      </p:ext>
    </p:extLst>
  </p:cmAuthor>
  <p:cmAuthor id="2" name="Steven Nooijen" initials="SN" lastIdx="3" clrIdx="1">
    <p:extLst>
      <p:ext uri="{19B8F6BF-5375-455C-9EA6-DF929625EA0E}">
        <p15:presenceInfo xmlns:p15="http://schemas.microsoft.com/office/powerpoint/2012/main" userId="S::stevennooijen@godatadriven.com::fc6dfe20-2402-4c72-9775-61d9f8147893" providerId="AD"/>
      </p:ext>
    </p:extLst>
  </p:cmAuthor>
  <p:cmAuthor id="3" name="Giovanni Lanzani" initials="GL" lastIdx="2" clrIdx="2">
    <p:extLst>
      <p:ext uri="{19B8F6BF-5375-455C-9EA6-DF929625EA0E}">
        <p15:presenceInfo xmlns:p15="http://schemas.microsoft.com/office/powerpoint/2012/main" userId="S::giovannilanzani@godatadriven.com::92f41aeb-5281-4a38-82b5-6ab5fa2e91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478"/>
    <a:srgbClr val="FCFFDF"/>
    <a:srgbClr val="F05F40"/>
    <a:srgbClr val="1EB0E0"/>
    <a:srgbClr val="BFBFBF"/>
    <a:srgbClr val="EB5537"/>
    <a:srgbClr val="F1F2F2"/>
    <a:srgbClr val="F2F2F2"/>
    <a:srgbClr val="8082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07"/>
    <p:restoredTop sz="71784"/>
  </p:normalViewPr>
  <p:slideViewPr>
    <p:cSldViewPr snapToGrid="0">
      <p:cViewPr varScale="1">
        <p:scale>
          <a:sx n="79" d="100"/>
          <a:sy n="79" d="100"/>
        </p:scale>
        <p:origin x="216" y="280"/>
      </p:cViewPr>
      <p:guideLst>
        <p:guide orient="horz" pos="2183"/>
        <p:guide pos="3840"/>
        <p:guide orient="horz" pos="215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0FEFE2-E3BF-4F2E-AABA-9B82CDDC68F8}" type="datetimeFigureOut">
              <a:rPr lang="en-GB" smtClean="0"/>
              <a:pPr/>
              <a:t>27/03/2022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BCCDD-64D2-4CF9-B3C9-EE68CC7529CA}" type="slidenum">
              <a:rPr lang="en-GB" smtClean="0"/>
              <a:pPr/>
              <a:t>‹#›</a:t>
            </a:fld>
            <a:endParaRPr lang="en-GB"/>
          </a:p>
        </p:txBody>
      </p:sp>
    </p:spTree>
    <p:extLst>
      <p:ext uri="{BB962C8B-B14F-4D97-AF65-F5344CB8AC3E}">
        <p14:creationId xmlns:p14="http://schemas.microsoft.com/office/powerpoint/2010/main" val="261996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62E90E-C6F7-448B-9A7F-2A1830A23B5C}" type="datetimeFigureOut">
              <a:rPr lang="en-US" smtClean="0"/>
              <a:pPr/>
              <a:t>3/27/22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3CD6E-15C0-4999-87D7-BA9ECB6CAB76}" type="slidenum">
              <a:rPr lang="en-US" smtClean="0"/>
              <a:pPr/>
              <a:t>‹#›</a:t>
            </a:fld>
            <a:endParaRPr lang="en-US"/>
          </a:p>
        </p:txBody>
      </p:sp>
    </p:spTree>
    <p:extLst>
      <p:ext uri="{BB962C8B-B14F-4D97-AF65-F5344CB8AC3E}">
        <p14:creationId xmlns:p14="http://schemas.microsoft.com/office/powerpoint/2010/main" val="3095195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christophm.github.io/interpretable-ml-book/example-based.html#fn29" TargetMode="External"/><Relationship Id="rId3" Type="http://schemas.openxmlformats.org/officeDocument/2006/relationships/hyperlink" Target="https://christophm.github.io/interpretable-ml-book/feature-importance.html#feature-importance" TargetMode="External"/><Relationship Id="rId7" Type="http://schemas.openxmlformats.org/officeDocument/2006/relationships/hyperlink" Target="https://christophm.github.io/interpretable-ml-book/proto.html#proto"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christophm.github.io/interpretable-ml-book/adversarial.html#adversarial" TargetMode="External"/><Relationship Id="rId5" Type="http://schemas.openxmlformats.org/officeDocument/2006/relationships/hyperlink" Target="https://christophm.github.io/interpretable-ml-book/counterfactual.html#counterfactual" TargetMode="External"/><Relationship Id="rId10" Type="http://schemas.openxmlformats.org/officeDocument/2006/relationships/hyperlink" Target="https://christophm.github.io/interpretable-ml-book/other-interpretable.html#other-interpretable" TargetMode="External"/><Relationship Id="rId4" Type="http://schemas.openxmlformats.org/officeDocument/2006/relationships/hyperlink" Target="https://christophm.github.io/interpretable-ml-book/pdp.html#pdp" TargetMode="External"/><Relationship Id="rId9" Type="http://schemas.openxmlformats.org/officeDocument/2006/relationships/hyperlink" Target="https://christophm.github.io/interpretable-ml-book/influential.html#influential"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christophm.github.io/interpretable-ml-book/other-interpretable.html#other-interpretable" TargetMode="External"/><Relationship Id="rId3" Type="http://schemas.openxmlformats.org/officeDocument/2006/relationships/hyperlink" Target="https://christophm.github.io/interpretable-ml-book/counterfactual.html#counterfactual" TargetMode="External"/><Relationship Id="rId7" Type="http://schemas.openxmlformats.org/officeDocument/2006/relationships/hyperlink" Target="https://christophm.github.io/interpretable-ml-book/influential.html#influentia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christophm.github.io/interpretable-ml-book/example-based.html#fn29" TargetMode="External"/><Relationship Id="rId5" Type="http://schemas.openxmlformats.org/officeDocument/2006/relationships/hyperlink" Target="https://christophm.github.io/interpretable-ml-book/proto.html#proto" TargetMode="External"/><Relationship Id="rId4" Type="http://schemas.openxmlformats.org/officeDocument/2006/relationships/hyperlink" Target="https://christophm.github.io/interpretable-ml-book/adversarial.html#adversarial"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christophm.github.io/interpretable-ml-book/other-interpretable.html#other-interpretable" TargetMode="External"/><Relationship Id="rId3" Type="http://schemas.openxmlformats.org/officeDocument/2006/relationships/hyperlink" Target="https://christophm.github.io/interpretable-ml-book/counterfactual.html#counterfactual" TargetMode="External"/><Relationship Id="rId7" Type="http://schemas.openxmlformats.org/officeDocument/2006/relationships/hyperlink" Target="https://christophm.github.io/interpretable-ml-book/influential.html#influential"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christophm.github.io/interpretable-ml-book/example-based.html#fn29" TargetMode="External"/><Relationship Id="rId5" Type="http://schemas.openxmlformats.org/officeDocument/2006/relationships/hyperlink" Target="https://christophm.github.io/interpretable-ml-book/proto.html#proto" TargetMode="External"/><Relationship Id="rId4" Type="http://schemas.openxmlformats.org/officeDocument/2006/relationships/hyperlink" Target="https://christophm.github.io/interpretable-ml-book/adversarial.html#adversarial"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christophm.github.io/interpretable-ml-book/other-interpretable.html#other-interpretable" TargetMode="External"/><Relationship Id="rId3" Type="http://schemas.openxmlformats.org/officeDocument/2006/relationships/hyperlink" Target="https://christophm.github.io/interpretable-ml-book/counterfactual.html#counterfactual" TargetMode="External"/><Relationship Id="rId7" Type="http://schemas.openxmlformats.org/officeDocument/2006/relationships/hyperlink" Target="https://christophm.github.io/interpretable-ml-book/influential.html#influentia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christophm.github.io/interpretable-ml-book/example-based.html#fn29" TargetMode="External"/><Relationship Id="rId5" Type="http://schemas.openxmlformats.org/officeDocument/2006/relationships/hyperlink" Target="https://christophm.github.io/interpretable-ml-book/proto.html#proto" TargetMode="External"/><Relationship Id="rId4" Type="http://schemas.openxmlformats.org/officeDocument/2006/relationships/hyperlink" Target="https://christophm.github.io/interpretable-ml-book/adversarial.html#adversaria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Introduce ourselves</a:t>
            </a:r>
          </a:p>
          <a:p>
            <a:endParaRPr lang="en-NL" dirty="0"/>
          </a:p>
          <a:p>
            <a:r>
              <a:rPr lang="en-NL" dirty="0"/>
              <a:t>Background James. &amp; Marysia</a:t>
            </a:r>
          </a:p>
          <a:p>
            <a:endParaRPr lang="en-NL" dirty="0"/>
          </a:p>
          <a:p>
            <a:r>
              <a:rPr lang="en-NL" dirty="0"/>
              <a:t>Work at GoDataDriven</a:t>
            </a:r>
          </a:p>
          <a:p>
            <a:endParaRPr lang="en-NL" dirty="0"/>
          </a:p>
          <a:p>
            <a:endParaRPr lang="en-NL" dirty="0"/>
          </a:p>
          <a:p>
            <a:r>
              <a:rPr lang="en-NL" dirty="0"/>
              <a:t>Artificial Intelligence at the University of Amsterdam with a focus on Geometric Deep Learning </a:t>
            </a:r>
          </a:p>
          <a:p>
            <a:r>
              <a:rPr lang="en-NL" dirty="0"/>
              <a:t>Worked as a machine learning engineer in the deep learning for medical images space</a:t>
            </a:r>
          </a:p>
          <a:p>
            <a:r>
              <a:rPr lang="en-NL" dirty="0"/>
              <a:t>Nowadays I’m a data science educator at GoDataDriven</a:t>
            </a:r>
          </a:p>
          <a:p>
            <a:r>
              <a:rPr lang="en-NL" dirty="0"/>
              <a:t>In addition to that, I’m the chair for PyData Amsterdam and PyData Global – for which the proceeds are used to support open source projects in scientific computing</a:t>
            </a:r>
          </a:p>
        </p:txBody>
      </p:sp>
      <p:sp>
        <p:nvSpPr>
          <p:cNvPr id="4" name="Slide Number Placeholder 3"/>
          <p:cNvSpPr>
            <a:spLocks noGrp="1"/>
          </p:cNvSpPr>
          <p:nvPr>
            <p:ph type="sldNum" sz="quarter" idx="5"/>
          </p:nvPr>
        </p:nvSpPr>
        <p:spPr/>
        <p:txBody>
          <a:bodyPr/>
          <a:lstStyle/>
          <a:p>
            <a:fld id="{9C33CD6E-15C0-4999-87D7-BA9ECB6CAB76}" type="slidenum">
              <a:rPr lang="en-US" smtClean="0"/>
              <a:pPr/>
              <a:t>2</a:t>
            </a:fld>
            <a:endParaRPr lang="en-US"/>
          </a:p>
        </p:txBody>
      </p:sp>
    </p:spTree>
    <p:extLst>
      <p:ext uri="{BB962C8B-B14F-4D97-AF65-F5344CB8AC3E}">
        <p14:creationId xmlns:p14="http://schemas.microsoft.com/office/powerpoint/2010/main" val="329289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Humans usually do not ask why a certain prediction was made, but why this prediction was made </a:t>
            </a:r>
            <a:r>
              <a:rPr lang="en-GB" sz="1200" b="0" i="1" kern="1200" dirty="0">
                <a:solidFill>
                  <a:schemeClr val="tx1"/>
                </a:solidFill>
                <a:effectLst/>
                <a:latin typeface="+mn-lt"/>
                <a:ea typeface="+mn-ea"/>
                <a:cs typeface="+mn-cs"/>
              </a:rPr>
              <a:t>instead of another prediction</a:t>
            </a:r>
            <a:r>
              <a:rPr lang="en-GB" sz="1200" b="0" i="0" kern="1200" dirty="0">
                <a:solidFill>
                  <a:schemeClr val="tx1"/>
                </a:solidFill>
                <a:effectLst/>
                <a:latin typeface="+mn-lt"/>
                <a:ea typeface="+mn-ea"/>
                <a:cs typeface="+mn-cs"/>
              </a:rPr>
              <a:t>. We tend to think in counterfactual cases, i.e. “How would the prediction have been if input X had been different?”. </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Explainability</a:t>
            </a:r>
            <a:r>
              <a:rPr lang="en-GB" sz="1200" b="0" i="0" kern="1200" dirty="0">
                <a:solidFill>
                  <a:schemeClr val="tx1"/>
                </a:solidFill>
                <a:effectLst/>
                <a:latin typeface="+mn-lt"/>
                <a:ea typeface="+mn-ea"/>
                <a:cs typeface="+mn-cs"/>
              </a:rPr>
              <a:t> / interpretability</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Explanations are selected</a:t>
            </a:r>
            <a:r>
              <a:rPr lang="en-GB" sz="1200" b="0" i="0" kern="1200" dirty="0">
                <a:solidFill>
                  <a:schemeClr val="tx1"/>
                </a:solidFill>
                <a:effectLst/>
                <a:latin typeface="+mn-lt"/>
                <a:ea typeface="+mn-ea"/>
                <a:cs typeface="+mn-cs"/>
              </a:rPr>
              <a:t>. People do not expect explanations that cover the actual and complete list of causes of an event. We are used to selecting one or two causes from a variety of possible causes as THE explanation.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For machine learning models, it is advantageous if a good prediction can be made from different features. Ensemble methods that combine multiple models with different features (different explanations) usually perform well because averaging over those “stories” makes the predictions more robust and accurate. But it also means that there is more than one selective explanation why a certain prediction was made.</a:t>
            </a:r>
            <a:br>
              <a:rPr lang="en-GB" dirty="0"/>
            </a:br>
            <a:r>
              <a:rPr lang="en-GB" sz="1200" b="1" i="0" kern="1200" dirty="0">
                <a:solidFill>
                  <a:schemeClr val="tx1"/>
                </a:solidFill>
                <a:effectLst/>
                <a:latin typeface="+mn-lt"/>
                <a:ea typeface="+mn-ea"/>
                <a:cs typeface="+mn-cs"/>
              </a:rPr>
              <a:t>What it means for interpretable machine learning</a:t>
            </a:r>
            <a:r>
              <a:rPr lang="en-GB" sz="1200" b="0" i="0" kern="1200" dirty="0">
                <a:solidFill>
                  <a:schemeClr val="tx1"/>
                </a:solidFill>
                <a:effectLst/>
                <a:latin typeface="+mn-lt"/>
                <a:ea typeface="+mn-ea"/>
                <a:cs typeface="+mn-cs"/>
              </a:rPr>
              <a:t>: Make the explanation very short, give only 1 to 3 reasons, even if the world is more complex. </a:t>
            </a:r>
          </a:p>
        </p:txBody>
      </p:sp>
      <p:sp>
        <p:nvSpPr>
          <p:cNvPr id="4" name="Slide Number Placeholder 3"/>
          <p:cNvSpPr>
            <a:spLocks noGrp="1"/>
          </p:cNvSpPr>
          <p:nvPr>
            <p:ph type="sldNum" sz="quarter" idx="5"/>
          </p:nvPr>
        </p:nvSpPr>
        <p:spPr/>
        <p:txBody>
          <a:bodyPr/>
          <a:lstStyle/>
          <a:p>
            <a:fld id="{9C33CD6E-15C0-4999-87D7-BA9ECB6CAB76}" type="slidenum">
              <a:rPr lang="en-US" smtClean="0"/>
              <a:pPr/>
              <a:t>12</a:t>
            </a:fld>
            <a:endParaRPr lang="en-US"/>
          </a:p>
        </p:txBody>
      </p:sp>
    </p:spTree>
    <p:extLst>
      <p:ext uri="{BB962C8B-B14F-4D97-AF65-F5344CB8AC3E}">
        <p14:creationId xmlns:p14="http://schemas.microsoft.com/office/powerpoint/2010/main" val="257035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13</a:t>
            </a:fld>
            <a:endParaRPr lang="en-US"/>
          </a:p>
        </p:txBody>
      </p:sp>
    </p:spTree>
    <p:extLst>
      <p:ext uri="{BB962C8B-B14F-4D97-AF65-F5344CB8AC3E}">
        <p14:creationId xmlns:p14="http://schemas.microsoft.com/office/powerpoint/2010/main" val="316057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Machine learning models take on real-world tasks that require </a:t>
            </a:r>
            <a:r>
              <a:rPr lang="en-GB" sz="1200" b="1" i="0" kern="1200" dirty="0">
                <a:solidFill>
                  <a:schemeClr val="tx1"/>
                </a:solidFill>
                <a:effectLst/>
                <a:latin typeface="+mn-lt"/>
                <a:ea typeface="+mn-ea"/>
                <a:cs typeface="+mn-cs"/>
              </a:rPr>
              <a:t>safety measures</a:t>
            </a:r>
            <a:r>
              <a:rPr lang="en-GB" sz="1200" b="0" i="0" kern="1200" dirty="0">
                <a:solidFill>
                  <a:schemeClr val="tx1"/>
                </a:solidFill>
                <a:effectLst/>
                <a:latin typeface="+mn-lt"/>
                <a:ea typeface="+mn-ea"/>
                <a:cs typeface="+mn-cs"/>
              </a:rPr>
              <a:t> and testing. Imagine a self-driving car automatically detects cyclists based on a deep learning system. You want to be 100% sure that the abstraction the system has learned is error-free, because running over cyclists is quite bad. An explanation might reveal that the most important learned feature is to recognize the two wheels of a bicycle, and this explanation helps you think about edge cases like bicycles with side bags that partially cover the wheels.</a:t>
            </a:r>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14</a:t>
            </a:fld>
            <a:endParaRPr lang="en-US"/>
          </a:p>
        </p:txBody>
      </p:sp>
    </p:spTree>
    <p:extLst>
      <p:ext uri="{BB962C8B-B14F-4D97-AF65-F5344CB8AC3E}">
        <p14:creationId xmlns:p14="http://schemas.microsoft.com/office/powerpoint/2010/main" val="263821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15</a:t>
            </a:fld>
            <a:endParaRPr lang="en-US"/>
          </a:p>
        </p:txBody>
      </p:sp>
    </p:spTree>
    <p:extLst>
      <p:ext uri="{BB962C8B-B14F-4D97-AF65-F5344CB8AC3E}">
        <p14:creationId xmlns:p14="http://schemas.microsoft.com/office/powerpoint/2010/main" val="364733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Machine learning models can only be </a:t>
            </a:r>
            <a:r>
              <a:rPr lang="en-GB" sz="1200" b="1" i="0" kern="1200" dirty="0">
                <a:solidFill>
                  <a:schemeClr val="tx1"/>
                </a:solidFill>
                <a:effectLst/>
                <a:latin typeface="+mn-lt"/>
                <a:ea typeface="+mn-ea"/>
                <a:cs typeface="+mn-cs"/>
              </a:rPr>
              <a:t>debugged and audited</a:t>
            </a:r>
            <a:r>
              <a:rPr lang="en-GB" sz="1200" b="0" i="0" kern="1200" dirty="0">
                <a:solidFill>
                  <a:schemeClr val="tx1"/>
                </a:solidFill>
                <a:effectLst/>
                <a:latin typeface="+mn-lt"/>
                <a:ea typeface="+mn-ea"/>
                <a:cs typeface="+mn-cs"/>
              </a:rPr>
              <a:t> when they can be interpreted. Even in low risk environments, such as movie recommendations, the ability to interpret is valuable in the research and development phase as well as after deployment. Later, when a model is used in a product, things can go wrong. An interpretation for an erroneous prediction helps to understand the cause of the error. It delivers a direction for how to fix the system. Consider an example of a husky versus wolf classifier that misclassifies some huskies as wolves. Using interpretable machine learning methods, you would find that the misclassification was due to the snow on the image. The classifier learned to use snow as a feature for classifying images as “wolf”, which might make sense in terms of separating wolves from huskies in the training dataset, but not in real-world use.</a:t>
            </a:r>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16</a:t>
            </a:fld>
            <a:endParaRPr lang="en-US"/>
          </a:p>
        </p:txBody>
      </p:sp>
    </p:spTree>
    <p:extLst>
      <p:ext uri="{BB962C8B-B14F-4D97-AF65-F5344CB8AC3E}">
        <p14:creationId xmlns:p14="http://schemas.microsoft.com/office/powerpoint/2010/main" val="283200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17</a:t>
            </a:fld>
            <a:endParaRPr lang="en-US"/>
          </a:p>
        </p:txBody>
      </p:sp>
    </p:spTree>
    <p:extLst>
      <p:ext uri="{BB962C8B-B14F-4D97-AF65-F5344CB8AC3E}">
        <p14:creationId xmlns:p14="http://schemas.microsoft.com/office/powerpoint/2010/main" val="2768994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Example-based explanation methods select particular instances of the dataset to explain the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of machine learning models or to explain the underlying data distribution.</a:t>
            </a:r>
          </a:p>
          <a:p>
            <a:r>
              <a:rPr lang="en-GB" sz="1200" b="0" i="0" kern="1200" dirty="0">
                <a:solidFill>
                  <a:schemeClr val="tx1"/>
                </a:solidFill>
                <a:effectLst/>
                <a:latin typeface="+mn-lt"/>
                <a:ea typeface="+mn-ea"/>
                <a:cs typeface="+mn-cs"/>
              </a:rPr>
              <a:t>Example-based explanations are mostly model-agnostic, because they make any machine learning model more interpretable. The difference to model-agnostic methods is that the example-based methods explain a model by selecting instances of the dataset and not by creating summaries of features (such as </a:t>
            </a:r>
            <a:r>
              <a:rPr lang="en-GB" sz="1200" b="0" i="0" u="none" strike="noStrike" kern="1200" dirty="0">
                <a:solidFill>
                  <a:schemeClr val="tx1"/>
                </a:solidFill>
                <a:effectLst/>
                <a:latin typeface="+mn-lt"/>
                <a:ea typeface="+mn-ea"/>
                <a:cs typeface="+mn-cs"/>
                <a:hlinkClick r:id="rId3"/>
              </a:rPr>
              <a:t>feature importance</a:t>
            </a:r>
            <a:r>
              <a:rPr lang="en-GB" sz="1200" b="0" i="0" kern="1200" dirty="0">
                <a:solidFill>
                  <a:schemeClr val="tx1"/>
                </a:solidFill>
                <a:effectLst/>
                <a:latin typeface="+mn-lt"/>
                <a:ea typeface="+mn-ea"/>
                <a:cs typeface="+mn-cs"/>
              </a:rPr>
              <a:t> or </a:t>
            </a:r>
            <a:r>
              <a:rPr lang="en-GB" sz="1200" b="0" i="0" u="none" strike="noStrike" kern="1200" dirty="0">
                <a:solidFill>
                  <a:schemeClr val="tx1"/>
                </a:solidFill>
                <a:effectLst/>
                <a:latin typeface="+mn-lt"/>
                <a:ea typeface="+mn-ea"/>
                <a:cs typeface="+mn-cs"/>
                <a:hlinkClick r:id="rId4"/>
              </a:rPr>
              <a:t>partial dependence</a:t>
            </a:r>
            <a:r>
              <a:rPr lang="en-GB" sz="1200" b="0" i="0" kern="1200" dirty="0">
                <a:solidFill>
                  <a:schemeClr val="tx1"/>
                </a:solidFill>
                <a:effectLst/>
                <a:latin typeface="+mn-lt"/>
                <a:ea typeface="+mn-ea"/>
                <a:cs typeface="+mn-cs"/>
              </a:rPr>
              <a:t>). </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following interpretation methods are all example-based:</a:t>
            </a:r>
          </a:p>
          <a:p>
            <a:r>
              <a:rPr lang="en-GB" sz="1200" b="0" i="0" u="none" strike="noStrike" kern="1200" dirty="0">
                <a:solidFill>
                  <a:schemeClr val="tx1"/>
                </a:solidFill>
                <a:effectLst/>
                <a:latin typeface="+mn-lt"/>
                <a:ea typeface="+mn-ea"/>
                <a:cs typeface="+mn-cs"/>
                <a:hlinkClick r:id="rId5"/>
              </a:rPr>
              <a:t>Counterfactual explanations</a:t>
            </a:r>
            <a:r>
              <a:rPr lang="en-GB" sz="1200" b="0" i="0" kern="1200" dirty="0">
                <a:solidFill>
                  <a:schemeClr val="tx1"/>
                </a:solidFill>
                <a:effectLst/>
                <a:latin typeface="+mn-lt"/>
                <a:ea typeface="+mn-ea"/>
                <a:cs typeface="+mn-cs"/>
              </a:rPr>
              <a:t> tell us how an instance has to change to significantly change its prediction. By creating counterfactual instances, we learn about how the model makes its predictions and can explain individual predictions.</a:t>
            </a:r>
          </a:p>
          <a:p>
            <a:r>
              <a:rPr lang="en-GB" sz="1200" b="0" i="0" u="none" strike="noStrike" kern="1200" dirty="0">
                <a:solidFill>
                  <a:schemeClr val="tx1"/>
                </a:solidFill>
                <a:effectLst/>
                <a:latin typeface="+mn-lt"/>
                <a:ea typeface="+mn-ea"/>
                <a:cs typeface="+mn-cs"/>
                <a:hlinkClick r:id="rId6"/>
              </a:rPr>
              <a:t>Adversarial examples</a:t>
            </a:r>
            <a:r>
              <a:rPr lang="en-GB" sz="1200" b="0" i="0" kern="1200" dirty="0">
                <a:solidFill>
                  <a:schemeClr val="tx1"/>
                </a:solidFill>
                <a:effectLst/>
                <a:latin typeface="+mn-lt"/>
                <a:ea typeface="+mn-ea"/>
                <a:cs typeface="+mn-cs"/>
              </a:rPr>
              <a:t> are counterfactuals used to fool machine learning models. The emphasis is on flipping the prediction and not explaining it.</a:t>
            </a:r>
          </a:p>
          <a:p>
            <a:r>
              <a:rPr lang="en-GB" sz="1200" b="0" i="0" u="none" strike="noStrike" kern="1200" dirty="0">
                <a:solidFill>
                  <a:schemeClr val="tx1"/>
                </a:solidFill>
                <a:effectLst/>
                <a:latin typeface="+mn-lt"/>
                <a:ea typeface="+mn-ea"/>
                <a:cs typeface="+mn-cs"/>
                <a:hlinkClick r:id="rId7"/>
              </a:rPr>
              <a:t>Prototypes</a:t>
            </a:r>
            <a:r>
              <a:rPr lang="en-GB" sz="1200" b="0" i="0" kern="1200" dirty="0">
                <a:solidFill>
                  <a:schemeClr val="tx1"/>
                </a:solidFill>
                <a:effectLst/>
                <a:latin typeface="+mn-lt"/>
                <a:ea typeface="+mn-ea"/>
                <a:cs typeface="+mn-cs"/>
              </a:rPr>
              <a:t> are a selection of representative instances from the data and criticisms are instances that are not well represented by those prototypes. </a:t>
            </a:r>
            <a:r>
              <a:rPr lang="en-GB" sz="1200" b="0" i="0" u="none" strike="noStrike" kern="1200" baseline="30000" dirty="0">
                <a:solidFill>
                  <a:schemeClr val="tx1"/>
                </a:solidFill>
                <a:effectLst/>
                <a:latin typeface="+mn-lt"/>
                <a:ea typeface="+mn-ea"/>
                <a:cs typeface="+mn-cs"/>
                <a:hlinkClick r:id="rId8"/>
              </a:rPr>
              <a:t>29</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9"/>
              </a:rPr>
              <a:t>Influential instances</a:t>
            </a:r>
            <a:r>
              <a:rPr lang="en-GB" sz="1200" b="0" i="0" kern="1200" dirty="0">
                <a:solidFill>
                  <a:schemeClr val="tx1"/>
                </a:solidFill>
                <a:effectLst/>
                <a:latin typeface="+mn-lt"/>
                <a:ea typeface="+mn-ea"/>
                <a:cs typeface="+mn-cs"/>
              </a:rPr>
              <a:t> are the training data points that were the most influential for the parameters of a prediction model or the predictions themselves. Identifying and analysing influential instances helps to find problems with the data, debug the model and understand the model’s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better.</a:t>
            </a:r>
          </a:p>
          <a:p>
            <a:r>
              <a:rPr lang="en-GB" sz="1200" b="0" i="0" u="none" strike="noStrike" kern="1200" dirty="0">
                <a:solidFill>
                  <a:schemeClr val="tx1"/>
                </a:solidFill>
                <a:effectLst/>
                <a:latin typeface="+mn-lt"/>
                <a:ea typeface="+mn-ea"/>
                <a:cs typeface="+mn-cs"/>
                <a:hlinkClick r:id="rId10"/>
              </a:rPr>
              <a:t>k-nearest neighbors model</a:t>
            </a:r>
            <a:r>
              <a:rPr lang="en-GB" sz="1200" b="0" i="0" kern="1200" dirty="0">
                <a:solidFill>
                  <a:schemeClr val="tx1"/>
                </a:solidFill>
                <a:effectLst/>
                <a:latin typeface="+mn-lt"/>
                <a:ea typeface="+mn-ea"/>
                <a:cs typeface="+mn-cs"/>
              </a:rPr>
              <a:t>: An (interpretable) machine learning model based on examples.</a:t>
            </a:r>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18</a:t>
            </a:fld>
            <a:endParaRPr lang="en-US"/>
          </a:p>
        </p:txBody>
      </p:sp>
    </p:spTree>
    <p:extLst>
      <p:ext uri="{BB962C8B-B14F-4D97-AF65-F5344CB8AC3E}">
        <p14:creationId xmlns:p14="http://schemas.microsoft.com/office/powerpoint/2010/main" val="364311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following interpretation methods are all example-based:</a:t>
            </a:r>
          </a:p>
          <a:p>
            <a:r>
              <a:rPr lang="en-GB" sz="1200" b="0" i="0" u="none" strike="noStrike" kern="1200" dirty="0">
                <a:solidFill>
                  <a:schemeClr val="tx1"/>
                </a:solidFill>
                <a:effectLst/>
                <a:latin typeface="+mn-lt"/>
                <a:ea typeface="+mn-ea"/>
                <a:cs typeface="+mn-cs"/>
                <a:hlinkClick r:id="rId3"/>
              </a:rPr>
              <a:t>Counterfactual explanations</a:t>
            </a:r>
            <a:r>
              <a:rPr lang="en-GB" sz="1200" b="0" i="0" kern="1200" dirty="0">
                <a:solidFill>
                  <a:schemeClr val="tx1"/>
                </a:solidFill>
                <a:effectLst/>
                <a:latin typeface="+mn-lt"/>
                <a:ea typeface="+mn-ea"/>
                <a:cs typeface="+mn-cs"/>
              </a:rPr>
              <a:t> tell us how an instance has to change to significantly change its prediction. By creating counterfactual instances, we learn about how the model makes its predictions and can explain individual predictions.</a:t>
            </a:r>
          </a:p>
          <a:p>
            <a:r>
              <a:rPr lang="en-GB" sz="1200" b="0" i="0" u="none" strike="noStrike" kern="1200" dirty="0">
                <a:solidFill>
                  <a:schemeClr val="tx1"/>
                </a:solidFill>
                <a:effectLst/>
                <a:latin typeface="+mn-lt"/>
                <a:ea typeface="+mn-ea"/>
                <a:cs typeface="+mn-cs"/>
                <a:hlinkClick r:id="rId4"/>
              </a:rPr>
              <a:t>Adversarial examples</a:t>
            </a:r>
            <a:r>
              <a:rPr lang="en-GB" sz="1200" b="0" i="0" kern="1200" dirty="0">
                <a:solidFill>
                  <a:schemeClr val="tx1"/>
                </a:solidFill>
                <a:effectLst/>
                <a:latin typeface="+mn-lt"/>
                <a:ea typeface="+mn-ea"/>
                <a:cs typeface="+mn-cs"/>
              </a:rPr>
              <a:t> are counterfactuals used to fool machine learning models. The emphasis is on flipping the prediction and not explaining it.</a:t>
            </a:r>
          </a:p>
          <a:p>
            <a:r>
              <a:rPr lang="en-GB" sz="1200" b="0" i="0" u="none" strike="noStrike" kern="1200" dirty="0">
                <a:solidFill>
                  <a:schemeClr val="tx1"/>
                </a:solidFill>
                <a:effectLst/>
                <a:latin typeface="+mn-lt"/>
                <a:ea typeface="+mn-ea"/>
                <a:cs typeface="+mn-cs"/>
                <a:hlinkClick r:id="rId5"/>
              </a:rPr>
              <a:t>Prototypes</a:t>
            </a:r>
            <a:r>
              <a:rPr lang="en-GB" sz="1200" b="0" i="0" kern="1200" dirty="0">
                <a:solidFill>
                  <a:schemeClr val="tx1"/>
                </a:solidFill>
                <a:effectLst/>
                <a:latin typeface="+mn-lt"/>
                <a:ea typeface="+mn-ea"/>
                <a:cs typeface="+mn-cs"/>
              </a:rPr>
              <a:t> are a selection of representative instances from the data and criticisms are instances that are not well represented by those prototypes. </a:t>
            </a:r>
            <a:r>
              <a:rPr lang="en-GB" sz="1200" b="0" i="0" u="none" strike="noStrike" kern="1200" baseline="30000" dirty="0">
                <a:solidFill>
                  <a:schemeClr val="tx1"/>
                </a:solidFill>
                <a:effectLst/>
                <a:latin typeface="+mn-lt"/>
                <a:ea typeface="+mn-ea"/>
                <a:cs typeface="+mn-cs"/>
                <a:hlinkClick r:id="rId6"/>
              </a:rPr>
              <a:t>29</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7"/>
              </a:rPr>
              <a:t>Influential instances</a:t>
            </a:r>
            <a:r>
              <a:rPr lang="en-GB" sz="1200" b="0" i="0" kern="1200" dirty="0">
                <a:solidFill>
                  <a:schemeClr val="tx1"/>
                </a:solidFill>
                <a:effectLst/>
                <a:latin typeface="+mn-lt"/>
                <a:ea typeface="+mn-ea"/>
                <a:cs typeface="+mn-cs"/>
              </a:rPr>
              <a:t> are the training data points that were the most influential for the parameters of a prediction model or the predictions themselves. Identifying and analysing influential instances helps to find problems with the data, debug the model and understand the model’s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better.</a:t>
            </a:r>
          </a:p>
          <a:p>
            <a:r>
              <a:rPr lang="en-GB" sz="1200" b="0" i="0" u="none" strike="noStrike" kern="1200" dirty="0">
                <a:solidFill>
                  <a:schemeClr val="tx1"/>
                </a:solidFill>
                <a:effectLst/>
                <a:latin typeface="+mn-lt"/>
                <a:ea typeface="+mn-ea"/>
                <a:cs typeface="+mn-cs"/>
                <a:hlinkClick r:id="rId8"/>
              </a:rPr>
              <a:t>k-nearest neighbors model</a:t>
            </a:r>
            <a:r>
              <a:rPr lang="en-GB" sz="1200" b="0" i="0" kern="1200" dirty="0">
                <a:solidFill>
                  <a:schemeClr val="tx1"/>
                </a:solidFill>
                <a:effectLst/>
                <a:latin typeface="+mn-lt"/>
                <a:ea typeface="+mn-ea"/>
                <a:cs typeface="+mn-cs"/>
              </a:rPr>
              <a:t>: An (interpretable) machine learning model based on examples.</a:t>
            </a:r>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19</a:t>
            </a:fld>
            <a:endParaRPr lang="en-US"/>
          </a:p>
        </p:txBody>
      </p:sp>
    </p:spTree>
    <p:extLst>
      <p:ext uri="{BB962C8B-B14F-4D97-AF65-F5344CB8AC3E}">
        <p14:creationId xmlns:p14="http://schemas.microsoft.com/office/powerpoint/2010/main" val="3284200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following interpretation methods are all example-based:</a:t>
            </a:r>
          </a:p>
          <a:p>
            <a:r>
              <a:rPr lang="en-GB" sz="1200" b="0" i="0" u="none" strike="noStrike" kern="1200" dirty="0">
                <a:solidFill>
                  <a:schemeClr val="tx1"/>
                </a:solidFill>
                <a:effectLst/>
                <a:latin typeface="+mn-lt"/>
                <a:ea typeface="+mn-ea"/>
                <a:cs typeface="+mn-cs"/>
                <a:hlinkClick r:id="rId3"/>
              </a:rPr>
              <a:t>Counterfactual explanations</a:t>
            </a:r>
            <a:r>
              <a:rPr lang="en-GB" sz="1200" b="0" i="0" kern="1200" dirty="0">
                <a:solidFill>
                  <a:schemeClr val="tx1"/>
                </a:solidFill>
                <a:effectLst/>
                <a:latin typeface="+mn-lt"/>
                <a:ea typeface="+mn-ea"/>
                <a:cs typeface="+mn-cs"/>
              </a:rPr>
              <a:t> tell us how an instance has to change to significantly change its prediction. By creating counterfactual instances, we learn about how the model makes its predictions and can explain individual predictions.</a:t>
            </a:r>
          </a:p>
          <a:p>
            <a:r>
              <a:rPr lang="en-GB" sz="1200" b="0" i="0" u="none" strike="noStrike" kern="1200" dirty="0">
                <a:solidFill>
                  <a:schemeClr val="tx1"/>
                </a:solidFill>
                <a:effectLst/>
                <a:latin typeface="+mn-lt"/>
                <a:ea typeface="+mn-ea"/>
                <a:cs typeface="+mn-cs"/>
                <a:hlinkClick r:id="rId4"/>
              </a:rPr>
              <a:t>Adversarial examples</a:t>
            </a:r>
            <a:r>
              <a:rPr lang="en-GB" sz="1200" b="0" i="0" kern="1200" dirty="0">
                <a:solidFill>
                  <a:schemeClr val="tx1"/>
                </a:solidFill>
                <a:effectLst/>
                <a:latin typeface="+mn-lt"/>
                <a:ea typeface="+mn-ea"/>
                <a:cs typeface="+mn-cs"/>
              </a:rPr>
              <a:t> are counterfactuals used to fool machine learning models. The emphasis is on flipping the prediction and not explaining it.</a:t>
            </a:r>
          </a:p>
          <a:p>
            <a:r>
              <a:rPr lang="en-GB" sz="1200" b="0" i="0" u="none" strike="noStrike" kern="1200" dirty="0">
                <a:solidFill>
                  <a:schemeClr val="tx1"/>
                </a:solidFill>
                <a:effectLst/>
                <a:latin typeface="+mn-lt"/>
                <a:ea typeface="+mn-ea"/>
                <a:cs typeface="+mn-cs"/>
                <a:hlinkClick r:id="rId5"/>
              </a:rPr>
              <a:t>Prototypes</a:t>
            </a:r>
            <a:r>
              <a:rPr lang="en-GB" sz="1200" b="0" i="0" kern="1200" dirty="0">
                <a:solidFill>
                  <a:schemeClr val="tx1"/>
                </a:solidFill>
                <a:effectLst/>
                <a:latin typeface="+mn-lt"/>
                <a:ea typeface="+mn-ea"/>
                <a:cs typeface="+mn-cs"/>
              </a:rPr>
              <a:t> are a selection of representative instances from the data and criticisms are instances that are not well represented by those prototypes. </a:t>
            </a:r>
            <a:r>
              <a:rPr lang="en-GB" sz="1200" b="0" i="0" u="none" strike="noStrike" kern="1200" baseline="30000" dirty="0">
                <a:solidFill>
                  <a:schemeClr val="tx1"/>
                </a:solidFill>
                <a:effectLst/>
                <a:latin typeface="+mn-lt"/>
                <a:ea typeface="+mn-ea"/>
                <a:cs typeface="+mn-cs"/>
                <a:hlinkClick r:id="rId6"/>
              </a:rPr>
              <a:t>29</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7"/>
              </a:rPr>
              <a:t>Influential instances</a:t>
            </a:r>
            <a:r>
              <a:rPr lang="en-GB" sz="1200" b="0" i="0" kern="1200" dirty="0">
                <a:solidFill>
                  <a:schemeClr val="tx1"/>
                </a:solidFill>
                <a:effectLst/>
                <a:latin typeface="+mn-lt"/>
                <a:ea typeface="+mn-ea"/>
                <a:cs typeface="+mn-cs"/>
              </a:rPr>
              <a:t> are the training data points that were the most influential for the parameters of a prediction model or the predictions themselves. Identifying and analysing influential instances helps to find problems with the data, debug the model and understand the model’s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better.</a:t>
            </a:r>
          </a:p>
          <a:p>
            <a:r>
              <a:rPr lang="en-GB" sz="1200" b="0" i="0" u="none" strike="noStrike" kern="1200" dirty="0">
                <a:solidFill>
                  <a:schemeClr val="tx1"/>
                </a:solidFill>
                <a:effectLst/>
                <a:latin typeface="+mn-lt"/>
                <a:ea typeface="+mn-ea"/>
                <a:cs typeface="+mn-cs"/>
                <a:hlinkClick r:id="rId8"/>
              </a:rPr>
              <a:t>k-nearest neighbors model</a:t>
            </a:r>
            <a:r>
              <a:rPr lang="en-GB" sz="1200" b="0" i="0" kern="1200" dirty="0">
                <a:solidFill>
                  <a:schemeClr val="tx1"/>
                </a:solidFill>
                <a:effectLst/>
                <a:latin typeface="+mn-lt"/>
                <a:ea typeface="+mn-ea"/>
                <a:cs typeface="+mn-cs"/>
              </a:rPr>
              <a:t>: An (interpretable) machine learning model based on examples.</a:t>
            </a:r>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20</a:t>
            </a:fld>
            <a:endParaRPr lang="en-US"/>
          </a:p>
        </p:txBody>
      </p:sp>
    </p:spTree>
    <p:extLst>
      <p:ext uri="{BB962C8B-B14F-4D97-AF65-F5344CB8AC3E}">
        <p14:creationId xmlns:p14="http://schemas.microsoft.com/office/powerpoint/2010/main" val="80121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following interpretation methods are all example-based:</a:t>
            </a:r>
          </a:p>
          <a:p>
            <a:r>
              <a:rPr lang="en-GB" sz="1200" b="0" i="0" u="none" strike="noStrike" kern="1200" dirty="0">
                <a:solidFill>
                  <a:schemeClr val="tx1"/>
                </a:solidFill>
                <a:effectLst/>
                <a:latin typeface="+mn-lt"/>
                <a:ea typeface="+mn-ea"/>
                <a:cs typeface="+mn-cs"/>
                <a:hlinkClick r:id="rId3"/>
              </a:rPr>
              <a:t>Counterfactual explanations</a:t>
            </a:r>
            <a:r>
              <a:rPr lang="en-GB" sz="1200" b="0" i="0" kern="1200" dirty="0">
                <a:solidFill>
                  <a:schemeClr val="tx1"/>
                </a:solidFill>
                <a:effectLst/>
                <a:latin typeface="+mn-lt"/>
                <a:ea typeface="+mn-ea"/>
                <a:cs typeface="+mn-cs"/>
              </a:rPr>
              <a:t> tell us how an instance has to change to significantly change its prediction. By creating counterfactual instances, we learn about how the model makes its predictions and can explain individual predictions.</a:t>
            </a:r>
          </a:p>
          <a:p>
            <a:r>
              <a:rPr lang="en-GB" sz="1200" b="0" i="0" u="none" strike="noStrike" kern="1200" dirty="0">
                <a:solidFill>
                  <a:schemeClr val="tx1"/>
                </a:solidFill>
                <a:effectLst/>
                <a:latin typeface="+mn-lt"/>
                <a:ea typeface="+mn-ea"/>
                <a:cs typeface="+mn-cs"/>
                <a:hlinkClick r:id="rId4"/>
              </a:rPr>
              <a:t>Adversarial examples</a:t>
            </a:r>
            <a:r>
              <a:rPr lang="en-GB" sz="1200" b="0" i="0" kern="1200" dirty="0">
                <a:solidFill>
                  <a:schemeClr val="tx1"/>
                </a:solidFill>
                <a:effectLst/>
                <a:latin typeface="+mn-lt"/>
                <a:ea typeface="+mn-ea"/>
                <a:cs typeface="+mn-cs"/>
              </a:rPr>
              <a:t> are counterfactuals used to fool machine learning models. The emphasis is on flipping the prediction and not explaining it.</a:t>
            </a:r>
          </a:p>
          <a:p>
            <a:r>
              <a:rPr lang="en-GB" sz="1200" b="0" i="0" u="none" strike="noStrike" kern="1200" dirty="0">
                <a:solidFill>
                  <a:schemeClr val="tx1"/>
                </a:solidFill>
                <a:effectLst/>
                <a:latin typeface="+mn-lt"/>
                <a:ea typeface="+mn-ea"/>
                <a:cs typeface="+mn-cs"/>
                <a:hlinkClick r:id="rId5"/>
              </a:rPr>
              <a:t>Prototypes</a:t>
            </a:r>
            <a:r>
              <a:rPr lang="en-GB" sz="1200" b="0" i="0" kern="1200" dirty="0">
                <a:solidFill>
                  <a:schemeClr val="tx1"/>
                </a:solidFill>
                <a:effectLst/>
                <a:latin typeface="+mn-lt"/>
                <a:ea typeface="+mn-ea"/>
                <a:cs typeface="+mn-cs"/>
              </a:rPr>
              <a:t> are a selection of representative instances from the data and criticisms are instances that are not well represented by those prototypes. </a:t>
            </a:r>
            <a:r>
              <a:rPr lang="en-GB" sz="1200" b="0" i="0" u="none" strike="noStrike" kern="1200" baseline="30000" dirty="0">
                <a:solidFill>
                  <a:schemeClr val="tx1"/>
                </a:solidFill>
                <a:effectLst/>
                <a:latin typeface="+mn-lt"/>
                <a:ea typeface="+mn-ea"/>
                <a:cs typeface="+mn-cs"/>
                <a:hlinkClick r:id="rId6"/>
              </a:rPr>
              <a:t>29</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7"/>
              </a:rPr>
              <a:t>Influential instances</a:t>
            </a:r>
            <a:r>
              <a:rPr lang="en-GB" sz="1200" b="0" i="0" kern="1200" dirty="0">
                <a:solidFill>
                  <a:schemeClr val="tx1"/>
                </a:solidFill>
                <a:effectLst/>
                <a:latin typeface="+mn-lt"/>
                <a:ea typeface="+mn-ea"/>
                <a:cs typeface="+mn-cs"/>
              </a:rPr>
              <a:t> are the training data points that were the most influential for the parameters of a prediction model or the predictions themselves. Identifying and analysing influential instances helps to find problems with the data, debug the model and understand the model’s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better.</a:t>
            </a:r>
          </a:p>
          <a:p>
            <a:r>
              <a:rPr lang="en-GB" sz="1200" b="0" i="0" u="none" strike="noStrike" kern="1200" dirty="0">
                <a:solidFill>
                  <a:schemeClr val="tx1"/>
                </a:solidFill>
                <a:effectLst/>
                <a:latin typeface="+mn-lt"/>
                <a:ea typeface="+mn-ea"/>
                <a:cs typeface="+mn-cs"/>
                <a:hlinkClick r:id="rId8"/>
              </a:rPr>
              <a:t>k-nearest neighbors model</a:t>
            </a:r>
            <a:r>
              <a:rPr lang="en-GB" sz="1200" b="0" i="0" kern="1200" dirty="0">
                <a:solidFill>
                  <a:schemeClr val="tx1"/>
                </a:solidFill>
                <a:effectLst/>
                <a:latin typeface="+mn-lt"/>
                <a:ea typeface="+mn-ea"/>
                <a:cs typeface="+mn-cs"/>
              </a:rPr>
              <a:t>: An (interpretable) machine learning model based on examples.</a:t>
            </a:r>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21</a:t>
            </a:fld>
            <a:endParaRPr lang="en-US"/>
          </a:p>
        </p:txBody>
      </p:sp>
    </p:spTree>
    <p:extLst>
      <p:ext uri="{BB962C8B-B14F-4D97-AF65-F5344CB8AC3E}">
        <p14:creationId xmlns:p14="http://schemas.microsoft.com/office/powerpoint/2010/main" val="2679007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As said, we both work for GoDataDriven, which is a Dutch Data Science consultancy based in Amsterdam.</a:t>
            </a:r>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3</a:t>
            </a:fld>
            <a:endParaRPr lang="en-US"/>
          </a:p>
        </p:txBody>
      </p:sp>
    </p:spTree>
    <p:extLst>
      <p:ext uri="{BB962C8B-B14F-4D97-AF65-F5344CB8AC3E}">
        <p14:creationId xmlns:p14="http://schemas.microsoft.com/office/powerpoint/2010/main" val="261421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22</a:t>
            </a:fld>
            <a:endParaRPr lang="en-US"/>
          </a:p>
        </p:txBody>
      </p:sp>
    </p:spTree>
    <p:extLst>
      <p:ext uri="{BB962C8B-B14F-4D97-AF65-F5344CB8AC3E}">
        <p14:creationId xmlns:p14="http://schemas.microsoft.com/office/powerpoint/2010/main" val="4011567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In the previous exercise we were trying to classify species of penguins based on measurements of their flipper length and body mass.</a:t>
            </a:r>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23</a:t>
            </a:fld>
            <a:endParaRPr lang="en-US"/>
          </a:p>
        </p:txBody>
      </p:sp>
    </p:spTree>
    <p:extLst>
      <p:ext uri="{BB962C8B-B14F-4D97-AF65-F5344CB8AC3E}">
        <p14:creationId xmlns:p14="http://schemas.microsoft.com/office/powerpoint/2010/main" val="284014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Whilst the models we trained generally performed well, they occasionally misclassified some penguins.</a:t>
            </a:r>
          </a:p>
          <a:p>
            <a:endParaRPr lang="en-NL" dirty="0"/>
          </a:p>
          <a:p>
            <a:r>
              <a:rPr lang="en-GB" sz="1200" b="0" i="0" kern="1200" dirty="0">
                <a:solidFill>
                  <a:schemeClr val="tx1"/>
                </a:solidFill>
                <a:effectLst/>
                <a:latin typeface="+mn-lt"/>
                <a:ea typeface="+mn-ea"/>
                <a:cs typeface="+mn-cs"/>
              </a:rPr>
              <a:t>For example, the Decision Tree misclassified a Chinstrap penguin</a:t>
            </a:r>
            <a:endParaRPr lang="en-NL" dirty="0"/>
          </a:p>
          <a:p>
            <a:endParaRPr lang="en-NL" dirty="0"/>
          </a:p>
          <a:p>
            <a:r>
              <a:rPr lang="en-NL" dirty="0"/>
              <a:t>Neverthelss, after analysing the model we trained, </a:t>
            </a:r>
            <a:r>
              <a:rPr lang="en-GB" sz="1200" b="0" i="0" kern="1200" dirty="0">
                <a:solidFill>
                  <a:schemeClr val="tx1"/>
                </a:solidFill>
                <a:effectLst/>
                <a:latin typeface="+mn-lt"/>
                <a:ea typeface="+mn-ea"/>
                <a:cs typeface="+mn-cs"/>
              </a:rPr>
              <a:t>we were able to establish which feature values should be altered in order to change the prediction outcome. Otherwise known as “flipping the prediction” or counterfactuals.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For this Chinstrap penguin, if it had a slightly lower body mass it would not have been misclassified.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level of </a:t>
            </a:r>
            <a:r>
              <a:rPr lang="en-GB" sz="1200" b="0" i="0" kern="1200" dirty="0" err="1">
                <a:solidFill>
                  <a:schemeClr val="tx1"/>
                </a:solidFill>
                <a:effectLst/>
                <a:latin typeface="+mn-lt"/>
                <a:ea typeface="+mn-ea"/>
                <a:cs typeface="+mn-cs"/>
              </a:rPr>
              <a:t>explainability</a:t>
            </a:r>
            <a:r>
              <a:rPr lang="en-GB" sz="1200" b="0" i="0" kern="1200" dirty="0">
                <a:solidFill>
                  <a:schemeClr val="tx1"/>
                </a:solidFill>
                <a:effectLst/>
                <a:latin typeface="+mn-lt"/>
                <a:ea typeface="+mn-ea"/>
                <a:cs typeface="+mn-cs"/>
              </a:rPr>
              <a:t> is useful when you are dealing with cases on an individual level.</a:t>
            </a:r>
          </a:p>
          <a:p>
            <a:r>
              <a:rPr lang="en-GB" sz="1200" b="0" i="0" kern="1200" dirty="0">
                <a:solidFill>
                  <a:schemeClr val="tx1"/>
                </a:solidFill>
                <a:effectLst/>
                <a:latin typeface="+mn-lt"/>
                <a:ea typeface="+mn-ea"/>
                <a:cs typeface="+mn-cs"/>
              </a:rPr>
              <a:t>For example, explaining to a customer why they did not qualify for a loan or what they would need to change.</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C33CD6E-15C0-4999-87D7-BA9ECB6CAB76}" type="slidenum">
              <a:rPr lang="en-US" smtClean="0"/>
              <a:pPr/>
              <a:t>24</a:t>
            </a:fld>
            <a:endParaRPr lang="en-US"/>
          </a:p>
        </p:txBody>
      </p:sp>
    </p:spTree>
    <p:extLst>
      <p:ext uri="{BB962C8B-B14F-4D97-AF65-F5344CB8AC3E}">
        <p14:creationId xmlns:p14="http://schemas.microsoft.com/office/powerpoint/2010/main" val="331094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However, we also saw that it was easier to “flip the prediction” for the Decision Tree than it was for the SVM. This is due to the inherent nature of the models.</a:t>
            </a:r>
          </a:p>
          <a:p>
            <a:endParaRPr lang="en-NL" dirty="0"/>
          </a:p>
          <a:p>
            <a:r>
              <a:rPr lang="en-NL" dirty="0"/>
              <a:t>In this section we shall detail how several Machine Learning models work, so as to explain why some models are naturally more interpretable than others.</a:t>
            </a:r>
          </a:p>
        </p:txBody>
      </p:sp>
      <p:sp>
        <p:nvSpPr>
          <p:cNvPr id="4" name="Slide Number Placeholder 3"/>
          <p:cNvSpPr>
            <a:spLocks noGrp="1"/>
          </p:cNvSpPr>
          <p:nvPr>
            <p:ph type="sldNum" sz="quarter" idx="5"/>
          </p:nvPr>
        </p:nvSpPr>
        <p:spPr/>
        <p:txBody>
          <a:bodyPr/>
          <a:lstStyle/>
          <a:p>
            <a:fld id="{9C33CD6E-15C0-4999-87D7-BA9ECB6CAB76}" type="slidenum">
              <a:rPr lang="en-US" smtClean="0"/>
              <a:pPr/>
              <a:t>25</a:t>
            </a:fld>
            <a:endParaRPr lang="en-US"/>
          </a:p>
        </p:txBody>
      </p:sp>
    </p:spTree>
    <p:extLst>
      <p:ext uri="{BB962C8B-B14F-4D97-AF65-F5344CB8AC3E}">
        <p14:creationId xmlns:p14="http://schemas.microsoft.com/office/powerpoint/2010/main" val="3039154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shall start with the Decision tree</a:t>
            </a:r>
          </a:p>
        </p:txBody>
      </p:sp>
      <p:sp>
        <p:nvSpPr>
          <p:cNvPr id="4" name="Slide Number Placeholder 3"/>
          <p:cNvSpPr>
            <a:spLocks noGrp="1"/>
          </p:cNvSpPr>
          <p:nvPr>
            <p:ph type="sldNum" sz="quarter" idx="5"/>
          </p:nvPr>
        </p:nvSpPr>
        <p:spPr/>
        <p:txBody>
          <a:bodyPr/>
          <a:lstStyle/>
          <a:p>
            <a:fld id="{9C33CD6E-15C0-4999-87D7-BA9ECB6CAB76}" type="slidenum">
              <a:rPr lang="en-US" smtClean="0"/>
              <a:pPr/>
              <a:t>26</a:t>
            </a:fld>
            <a:endParaRPr lang="en-US"/>
          </a:p>
        </p:txBody>
      </p:sp>
    </p:spTree>
    <p:extLst>
      <p:ext uri="{BB962C8B-B14F-4D97-AF65-F5344CB8AC3E}">
        <p14:creationId xmlns:p14="http://schemas.microsoft.com/office/powerpoint/2010/main" val="1414631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can see on the screen the Decision Tree that we learnt earlier.</a:t>
            </a:r>
          </a:p>
          <a:p>
            <a:r>
              <a:rPr lang="en-NL" dirty="0"/>
              <a:t>We were able to use it to make predictions about penguin species, but how did we result in this specific tree? </a:t>
            </a:r>
          </a:p>
          <a:p>
            <a:endParaRPr lang="en-NL" dirty="0"/>
          </a:p>
          <a:p>
            <a:r>
              <a:rPr lang="en-NL" dirty="0"/>
              <a:t>Let’s take a closer look.</a:t>
            </a:r>
          </a:p>
        </p:txBody>
      </p:sp>
      <p:sp>
        <p:nvSpPr>
          <p:cNvPr id="4" name="Slide Number Placeholder 3"/>
          <p:cNvSpPr>
            <a:spLocks noGrp="1"/>
          </p:cNvSpPr>
          <p:nvPr>
            <p:ph type="sldNum" sz="quarter" idx="5"/>
          </p:nvPr>
        </p:nvSpPr>
        <p:spPr/>
        <p:txBody>
          <a:bodyPr/>
          <a:lstStyle/>
          <a:p>
            <a:fld id="{9C33CD6E-15C0-4999-87D7-BA9ECB6CAB76}" type="slidenum">
              <a:rPr lang="en-US" smtClean="0"/>
              <a:pPr/>
              <a:t>27</a:t>
            </a:fld>
            <a:endParaRPr lang="en-US"/>
          </a:p>
        </p:txBody>
      </p:sp>
    </p:spTree>
    <p:extLst>
      <p:ext uri="{BB962C8B-B14F-4D97-AF65-F5344CB8AC3E}">
        <p14:creationId xmlns:p14="http://schemas.microsoft.com/office/powerpoint/2010/main" val="2643811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in our training set there were 84 Gentoo penguins and 46 Chinstrap</a:t>
            </a:r>
          </a:p>
          <a:p>
            <a:endParaRPr lang="en-NL" dirty="0"/>
          </a:p>
          <a:p>
            <a:r>
              <a:rPr lang="en-NL" dirty="0"/>
              <a:t>If you were not given any more information about the penguins and asked to guess what species a new penguin is going to be, which would you choose?</a:t>
            </a:r>
          </a:p>
        </p:txBody>
      </p:sp>
      <p:sp>
        <p:nvSpPr>
          <p:cNvPr id="4" name="Slide Number Placeholder 3"/>
          <p:cNvSpPr>
            <a:spLocks noGrp="1"/>
          </p:cNvSpPr>
          <p:nvPr>
            <p:ph type="sldNum" sz="quarter" idx="5"/>
          </p:nvPr>
        </p:nvSpPr>
        <p:spPr/>
        <p:txBody>
          <a:bodyPr/>
          <a:lstStyle/>
          <a:p>
            <a:fld id="{9C33CD6E-15C0-4999-87D7-BA9ECB6CAB76}" type="slidenum">
              <a:rPr lang="en-US" smtClean="0"/>
              <a:pPr/>
              <a:t>28</a:t>
            </a:fld>
            <a:endParaRPr lang="en-US"/>
          </a:p>
        </p:txBody>
      </p:sp>
    </p:spTree>
    <p:extLst>
      <p:ext uri="{BB962C8B-B14F-4D97-AF65-F5344CB8AC3E}">
        <p14:creationId xmlns:p14="http://schemas.microsoft.com/office/powerpoint/2010/main" val="3965252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is exactly what happens at the first level of the decision tree! Let’s take a closer look at the root of the tree.</a:t>
            </a:r>
          </a:p>
        </p:txBody>
      </p:sp>
      <p:sp>
        <p:nvSpPr>
          <p:cNvPr id="4" name="Slide Number Placeholder 3"/>
          <p:cNvSpPr>
            <a:spLocks noGrp="1"/>
          </p:cNvSpPr>
          <p:nvPr>
            <p:ph type="sldNum" sz="quarter" idx="5"/>
          </p:nvPr>
        </p:nvSpPr>
        <p:spPr/>
        <p:txBody>
          <a:bodyPr/>
          <a:lstStyle/>
          <a:p>
            <a:fld id="{9C33CD6E-15C0-4999-87D7-BA9ECB6CAB76}" type="slidenum">
              <a:rPr lang="en-US" smtClean="0"/>
              <a:pPr/>
              <a:t>29</a:t>
            </a:fld>
            <a:endParaRPr lang="en-US"/>
          </a:p>
        </p:txBody>
      </p:sp>
    </p:spTree>
    <p:extLst>
      <p:ext uri="{BB962C8B-B14F-4D97-AF65-F5344CB8AC3E}">
        <p14:creationId xmlns:p14="http://schemas.microsoft.com/office/powerpoint/2010/main" val="2852299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Before it is allowed to make any decisions, the decision tree automatically classifies all penguins as Gentoos because they are the majority class!</a:t>
            </a:r>
          </a:p>
          <a:p>
            <a:endParaRPr lang="en-NL" dirty="0"/>
          </a:p>
          <a:p>
            <a:r>
              <a:rPr lang="en-NL" dirty="0"/>
              <a:t>Of course, some of the penguins will get misclassified in this scenario (46 Chinstraps). Thefore this node is considered “impure”</a:t>
            </a:r>
          </a:p>
          <a:p>
            <a:endParaRPr lang="en-NL" dirty="0"/>
          </a:p>
          <a:p>
            <a:r>
              <a:rPr lang="en-NL" dirty="0"/>
              <a:t>The impurity can be quantified by calculating the gini impurity which is shown here.</a:t>
            </a:r>
          </a:p>
          <a:p>
            <a:endParaRPr lang="en-NL" dirty="0"/>
          </a:p>
          <a:p>
            <a:endParaRPr lang="en-NL" dirty="0"/>
          </a:p>
          <a:p>
            <a:r>
              <a:rPr lang="en-NL" dirty="0"/>
              <a:t>Note, we are describing a CART decision tree as it is learnt usinng gini impurity. </a:t>
            </a:r>
          </a:p>
          <a:p>
            <a:endParaRPr lang="en-NL" dirty="0"/>
          </a:p>
          <a:p>
            <a:r>
              <a:rPr lang="en-NL" dirty="0"/>
              <a:t>ID3 is another type of decision tree that is learnt using information gain (based on </a:t>
            </a:r>
            <a:r>
              <a:rPr lang="en-NL"/>
              <a:t>entropy): Developed </a:t>
            </a:r>
            <a:r>
              <a:rPr lang="en-NL" dirty="0"/>
              <a:t>around the same time - numerically they are quite similar and gini is typically the most commonly used.</a:t>
            </a:r>
          </a:p>
        </p:txBody>
      </p:sp>
      <p:sp>
        <p:nvSpPr>
          <p:cNvPr id="4" name="Slide Number Placeholder 3"/>
          <p:cNvSpPr>
            <a:spLocks noGrp="1"/>
          </p:cNvSpPr>
          <p:nvPr>
            <p:ph type="sldNum" sz="quarter" idx="5"/>
          </p:nvPr>
        </p:nvSpPr>
        <p:spPr/>
        <p:txBody>
          <a:bodyPr/>
          <a:lstStyle/>
          <a:p>
            <a:fld id="{9C33CD6E-15C0-4999-87D7-BA9ECB6CAB76}" type="slidenum">
              <a:rPr lang="en-US" smtClean="0"/>
              <a:pPr/>
              <a:t>30</a:t>
            </a:fld>
            <a:endParaRPr lang="en-US"/>
          </a:p>
        </p:txBody>
      </p:sp>
    </p:spTree>
    <p:extLst>
      <p:ext uri="{BB962C8B-B14F-4D97-AF65-F5344CB8AC3E}">
        <p14:creationId xmlns:p14="http://schemas.microsoft.com/office/powerpoint/2010/main" val="3849990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Ideally, we want to reduce the gini impurity to be 0, which is what we manage to achieve in some of the leaves.</a:t>
            </a:r>
          </a:p>
          <a:p>
            <a:endParaRPr lang="en-NL" dirty="0"/>
          </a:p>
          <a:p>
            <a:r>
              <a:rPr lang="en-NL" dirty="0"/>
              <a:t>For example, if a penguin has a flipper length less than 206 &amp; body mass less than 4562.5, it ends up in this leaf.</a:t>
            </a:r>
          </a:p>
        </p:txBody>
      </p:sp>
      <p:sp>
        <p:nvSpPr>
          <p:cNvPr id="4" name="Slide Number Placeholder 3"/>
          <p:cNvSpPr>
            <a:spLocks noGrp="1"/>
          </p:cNvSpPr>
          <p:nvPr>
            <p:ph type="sldNum" sz="quarter" idx="5"/>
          </p:nvPr>
        </p:nvSpPr>
        <p:spPr/>
        <p:txBody>
          <a:bodyPr/>
          <a:lstStyle/>
          <a:p>
            <a:fld id="{9C33CD6E-15C0-4999-87D7-BA9ECB6CAB76}" type="slidenum">
              <a:rPr lang="en-US" smtClean="0"/>
              <a:pPr/>
              <a:t>31</a:t>
            </a:fld>
            <a:endParaRPr lang="en-US"/>
          </a:p>
        </p:txBody>
      </p:sp>
    </p:spTree>
    <p:extLst>
      <p:ext uri="{BB962C8B-B14F-4D97-AF65-F5344CB8AC3E}">
        <p14:creationId xmlns:p14="http://schemas.microsoft.com/office/powerpoint/2010/main" val="1430922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GoDataDriven has been helping businesses become data driven and get value from their data since 2009.</a:t>
            </a:r>
          </a:p>
          <a:p>
            <a:endParaRPr lang="en-NL" dirty="0"/>
          </a:p>
          <a:p>
            <a:r>
              <a:rPr lang="en-NL" dirty="0"/>
              <a:t>In addition to consultancy projects, one way we do that is through our public and in-company trainings.</a:t>
            </a:r>
          </a:p>
        </p:txBody>
      </p:sp>
      <p:sp>
        <p:nvSpPr>
          <p:cNvPr id="4" name="Slide Number Placeholder 3"/>
          <p:cNvSpPr>
            <a:spLocks noGrp="1"/>
          </p:cNvSpPr>
          <p:nvPr>
            <p:ph type="sldNum" sz="quarter" idx="5"/>
          </p:nvPr>
        </p:nvSpPr>
        <p:spPr/>
        <p:txBody>
          <a:bodyPr/>
          <a:lstStyle/>
          <a:p>
            <a:fld id="{9C33CD6E-15C0-4999-87D7-BA9ECB6CAB76}" type="slidenum">
              <a:rPr lang="en-US" smtClean="0"/>
              <a:pPr/>
              <a:t>4</a:t>
            </a:fld>
            <a:endParaRPr lang="en-US"/>
          </a:p>
        </p:txBody>
      </p:sp>
    </p:spTree>
    <p:extLst>
      <p:ext uri="{BB962C8B-B14F-4D97-AF65-F5344CB8AC3E}">
        <p14:creationId xmlns:p14="http://schemas.microsoft.com/office/powerpoint/2010/main" val="3602418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can see that 42 penguins from the training set fit this description.</a:t>
            </a:r>
          </a:p>
          <a:p>
            <a:endParaRPr lang="en-NL" dirty="0"/>
          </a:p>
          <a:p>
            <a:r>
              <a:rPr lang="en-NL" dirty="0"/>
              <a:t>They are all Chinstrapp so we have a Gini impurity of 0.</a:t>
            </a:r>
          </a:p>
        </p:txBody>
      </p:sp>
      <p:sp>
        <p:nvSpPr>
          <p:cNvPr id="4" name="Slide Number Placeholder 3"/>
          <p:cNvSpPr>
            <a:spLocks noGrp="1"/>
          </p:cNvSpPr>
          <p:nvPr>
            <p:ph type="sldNum" sz="quarter" idx="5"/>
          </p:nvPr>
        </p:nvSpPr>
        <p:spPr/>
        <p:txBody>
          <a:bodyPr/>
          <a:lstStyle/>
          <a:p>
            <a:fld id="{9C33CD6E-15C0-4999-87D7-BA9ECB6CAB76}" type="slidenum">
              <a:rPr lang="en-US" smtClean="0"/>
              <a:pPr/>
              <a:t>32</a:t>
            </a:fld>
            <a:endParaRPr lang="en-US"/>
          </a:p>
        </p:txBody>
      </p:sp>
    </p:spTree>
    <p:extLst>
      <p:ext uri="{BB962C8B-B14F-4D97-AF65-F5344CB8AC3E}">
        <p14:creationId xmlns:p14="http://schemas.microsoft.com/office/powerpoint/2010/main" val="3177219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iI a penguin has a flipper length greater than 206 &amp; body mass greater than 4075 it ends up in this leaf.</a:t>
            </a:r>
          </a:p>
        </p:txBody>
      </p:sp>
      <p:sp>
        <p:nvSpPr>
          <p:cNvPr id="4" name="Slide Number Placeholder 3"/>
          <p:cNvSpPr>
            <a:spLocks noGrp="1"/>
          </p:cNvSpPr>
          <p:nvPr>
            <p:ph type="sldNum" sz="quarter" idx="5"/>
          </p:nvPr>
        </p:nvSpPr>
        <p:spPr/>
        <p:txBody>
          <a:bodyPr/>
          <a:lstStyle/>
          <a:p>
            <a:fld id="{9C33CD6E-15C0-4999-87D7-BA9ECB6CAB76}" type="slidenum">
              <a:rPr lang="en-US" smtClean="0"/>
              <a:pPr/>
              <a:t>33</a:t>
            </a:fld>
            <a:endParaRPr lang="en-US"/>
          </a:p>
        </p:txBody>
      </p:sp>
    </p:spTree>
    <p:extLst>
      <p:ext uri="{BB962C8B-B14F-4D97-AF65-F5344CB8AC3E}">
        <p14:creationId xmlns:p14="http://schemas.microsoft.com/office/powerpoint/2010/main" val="3018412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can see that 84 penguins from the training set fit this description.</a:t>
            </a:r>
          </a:p>
          <a:p>
            <a:endParaRPr lang="en-NL" dirty="0"/>
          </a:p>
          <a:p>
            <a:r>
              <a:rPr lang="en-NL" dirty="0"/>
              <a:t>They majority our Gentoo, however there is small minority that is Chinstrap, which is why the gini impurity is not zero</a:t>
            </a:r>
          </a:p>
        </p:txBody>
      </p:sp>
      <p:sp>
        <p:nvSpPr>
          <p:cNvPr id="4" name="Slide Number Placeholder 3"/>
          <p:cNvSpPr>
            <a:spLocks noGrp="1"/>
          </p:cNvSpPr>
          <p:nvPr>
            <p:ph type="sldNum" sz="quarter" idx="5"/>
          </p:nvPr>
        </p:nvSpPr>
        <p:spPr/>
        <p:txBody>
          <a:bodyPr/>
          <a:lstStyle/>
          <a:p>
            <a:fld id="{9C33CD6E-15C0-4999-87D7-BA9ECB6CAB76}" type="slidenum">
              <a:rPr lang="en-US" smtClean="0"/>
              <a:pPr/>
              <a:t>34</a:t>
            </a:fld>
            <a:endParaRPr lang="en-US"/>
          </a:p>
        </p:txBody>
      </p:sp>
    </p:spTree>
    <p:extLst>
      <p:ext uri="{BB962C8B-B14F-4D97-AF65-F5344CB8AC3E}">
        <p14:creationId xmlns:p14="http://schemas.microsoft.com/office/powerpoint/2010/main" val="3848175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If we take another decision level, it may be the case that we can separate Chinstrap &amp; Gentoo.</a:t>
            </a:r>
          </a:p>
          <a:p>
            <a:endParaRPr lang="en-NL" dirty="0"/>
          </a:p>
          <a:p>
            <a:r>
              <a:rPr lang="en-NL" dirty="0"/>
              <a:t>However, if our decision tree becomes too big it may become to specific to the actual dataset, instead of learning the problem at hand. If this happens we say the model has overfit on the dataset.</a:t>
            </a:r>
          </a:p>
          <a:p>
            <a:endParaRPr lang="en-NL" dirty="0"/>
          </a:p>
          <a:p>
            <a:r>
              <a:rPr lang="en-NL" dirty="0"/>
              <a:t>For example, the two Chinstrap penguins here largely fit the description of Gentoos so they may be anomalies. In this scenario we would not want to encode information about them into our model.</a:t>
            </a:r>
          </a:p>
          <a:p>
            <a:endParaRPr lang="en-NL" dirty="0"/>
          </a:p>
          <a:p>
            <a:r>
              <a:rPr lang="en-NL" dirty="0"/>
              <a:t>Fortunately overfitting can be tested for, but it is beyond the scope of this session.</a:t>
            </a:r>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35</a:t>
            </a:fld>
            <a:endParaRPr lang="en-US"/>
          </a:p>
        </p:txBody>
      </p:sp>
    </p:spTree>
    <p:extLst>
      <p:ext uri="{BB962C8B-B14F-4D97-AF65-F5344CB8AC3E}">
        <p14:creationId xmlns:p14="http://schemas.microsoft.com/office/powerpoint/2010/main" val="906610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So, now we know we want to reduce the gini impurity of the nodes in our decision tree,</a:t>
            </a:r>
          </a:p>
          <a:p>
            <a:r>
              <a:rPr lang="en-NL" dirty="0"/>
              <a:t>(with a caveat that we want to avoid the ree becoming too large).</a:t>
            </a:r>
          </a:p>
          <a:p>
            <a:endParaRPr lang="en-NL" dirty="0"/>
          </a:p>
          <a:p>
            <a:r>
              <a:rPr lang="en-NL" dirty="0"/>
              <a:t>But how we do that… well the clue is in the name, we make decisions!</a:t>
            </a:r>
          </a:p>
        </p:txBody>
      </p:sp>
      <p:sp>
        <p:nvSpPr>
          <p:cNvPr id="4" name="Slide Number Placeholder 3"/>
          <p:cNvSpPr>
            <a:spLocks noGrp="1"/>
          </p:cNvSpPr>
          <p:nvPr>
            <p:ph type="sldNum" sz="quarter" idx="5"/>
          </p:nvPr>
        </p:nvSpPr>
        <p:spPr/>
        <p:txBody>
          <a:bodyPr/>
          <a:lstStyle/>
          <a:p>
            <a:fld id="{9C33CD6E-15C0-4999-87D7-BA9ECB6CAB76}" type="slidenum">
              <a:rPr lang="en-US" smtClean="0"/>
              <a:pPr/>
              <a:t>36</a:t>
            </a:fld>
            <a:endParaRPr lang="en-US"/>
          </a:p>
        </p:txBody>
      </p:sp>
    </p:spTree>
    <p:extLst>
      <p:ext uri="{BB962C8B-B14F-4D97-AF65-F5344CB8AC3E}">
        <p14:creationId xmlns:p14="http://schemas.microsoft.com/office/powerpoint/2010/main" val="415204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The first decision it makes is about whether the flipper length is less than or equal to 206.</a:t>
            </a:r>
          </a:p>
          <a:p>
            <a:endParaRPr lang="en-NL" dirty="0"/>
          </a:p>
          <a:p>
            <a:r>
              <a:rPr lang="en-NL" dirty="0"/>
              <a:t>However, we could have had a decision about:</a:t>
            </a:r>
          </a:p>
          <a:p>
            <a:pPr marL="171450" indent="-171450">
              <a:buFontTx/>
              <a:buChar char="-"/>
            </a:pPr>
            <a:r>
              <a:rPr lang="en-GB" dirty="0"/>
              <a:t>W</a:t>
            </a:r>
            <a:r>
              <a:rPr lang="en-NL" dirty="0"/>
              <a:t>hether the flipper length is less than or equal to 207</a:t>
            </a:r>
          </a:p>
          <a:p>
            <a:pPr marL="171450" indent="-171450">
              <a:buFontTx/>
              <a:buChar char="-"/>
            </a:pPr>
            <a:r>
              <a:rPr lang="en-NL" dirty="0"/>
              <a:t>Or even a decision about the body mass.</a:t>
            </a:r>
          </a:p>
          <a:p>
            <a:pPr marL="171450" indent="-171450">
              <a:buFontTx/>
              <a:buChar char="-"/>
            </a:pPr>
            <a:endParaRPr lang="en-NL" dirty="0"/>
          </a:p>
          <a:p>
            <a:r>
              <a:rPr lang="en-NL" dirty="0"/>
              <a:t>So why are we did we choose this one? Because this resulted in the lowest total gini impurity at the next level!</a:t>
            </a:r>
          </a:p>
          <a:p>
            <a:endParaRPr lang="en-NL" dirty="0"/>
          </a:p>
          <a:p>
            <a:r>
              <a:rPr lang="en-NL" dirty="0"/>
              <a:t>In orange: 42 of one class, 1 of the other, impurity of 0.045</a:t>
            </a:r>
          </a:p>
          <a:p>
            <a:r>
              <a:rPr lang="en-NL" dirty="0"/>
              <a:t>In blue: 4 of one class, 83 of the other, impurity of 0.088</a:t>
            </a:r>
          </a:p>
          <a:p>
            <a:endParaRPr lang="en-NL" dirty="0"/>
          </a:p>
          <a:p>
            <a:r>
              <a:rPr lang="en-NL" dirty="0"/>
              <a:t>So we have a proportional total impurity of 0.074.</a:t>
            </a:r>
          </a:p>
          <a:p>
            <a:endParaRPr lang="en-NL" dirty="0"/>
          </a:p>
          <a:p>
            <a:r>
              <a:rPr lang="en-NL" dirty="0"/>
              <a:t>The decision tree algorithm searches all the features (flipper length and body mass) and the possible values and selects the decision which results in the lowest total gini impurity at the next level (if there are ties, one can be chosen at random).</a:t>
            </a:r>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37</a:t>
            </a:fld>
            <a:endParaRPr lang="en-US"/>
          </a:p>
        </p:txBody>
      </p:sp>
    </p:spTree>
    <p:extLst>
      <p:ext uri="{BB962C8B-B14F-4D97-AF65-F5344CB8AC3E}">
        <p14:creationId xmlns:p14="http://schemas.microsoft.com/office/powerpoint/2010/main" val="2902096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Ultimately, the decision tree results in a set of rules whic</a:t>
            </a:r>
            <a:r>
              <a:rPr lang="en-GB" dirty="0"/>
              <a:t>h</a:t>
            </a:r>
            <a:r>
              <a:rPr lang="en-NL" dirty="0"/>
              <a:t> we can use to perform classification.</a:t>
            </a:r>
          </a:p>
          <a:p>
            <a:endParaRPr lang="en-NL" dirty="0"/>
          </a:p>
          <a:p>
            <a:r>
              <a:rPr lang="en-NL" dirty="0"/>
              <a:t>So, we are able to explain exactly why we made our predictions</a:t>
            </a:r>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38</a:t>
            </a:fld>
            <a:endParaRPr lang="en-US"/>
          </a:p>
        </p:txBody>
      </p:sp>
    </p:spTree>
    <p:extLst>
      <p:ext uri="{BB962C8B-B14F-4D97-AF65-F5344CB8AC3E}">
        <p14:creationId xmlns:p14="http://schemas.microsoft.com/office/powerpoint/2010/main" val="707500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NL" dirty="0"/>
              <a:t>also what would happen if a value was different.</a:t>
            </a:r>
          </a:p>
        </p:txBody>
      </p:sp>
      <p:sp>
        <p:nvSpPr>
          <p:cNvPr id="4" name="Slide Number Placeholder 3"/>
          <p:cNvSpPr>
            <a:spLocks noGrp="1"/>
          </p:cNvSpPr>
          <p:nvPr>
            <p:ph type="sldNum" sz="quarter" idx="5"/>
          </p:nvPr>
        </p:nvSpPr>
        <p:spPr/>
        <p:txBody>
          <a:bodyPr/>
          <a:lstStyle/>
          <a:p>
            <a:fld id="{9C33CD6E-15C0-4999-87D7-BA9ECB6CAB76}" type="slidenum">
              <a:rPr lang="en-US" smtClean="0"/>
              <a:pPr/>
              <a:t>39</a:t>
            </a:fld>
            <a:endParaRPr lang="en-US"/>
          </a:p>
        </p:txBody>
      </p:sp>
    </p:spTree>
    <p:extLst>
      <p:ext uri="{BB962C8B-B14F-4D97-AF65-F5344CB8AC3E}">
        <p14:creationId xmlns:p14="http://schemas.microsoft.com/office/powerpoint/2010/main" val="2112344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started with the Decision tree, we shall now look at the SVM.</a:t>
            </a:r>
          </a:p>
        </p:txBody>
      </p:sp>
      <p:sp>
        <p:nvSpPr>
          <p:cNvPr id="4" name="Slide Number Placeholder 3"/>
          <p:cNvSpPr>
            <a:spLocks noGrp="1"/>
          </p:cNvSpPr>
          <p:nvPr>
            <p:ph type="sldNum" sz="quarter" idx="5"/>
          </p:nvPr>
        </p:nvSpPr>
        <p:spPr/>
        <p:txBody>
          <a:bodyPr/>
          <a:lstStyle/>
          <a:p>
            <a:fld id="{9C33CD6E-15C0-4999-87D7-BA9ECB6CAB76}" type="slidenum">
              <a:rPr lang="en-US" smtClean="0"/>
              <a:pPr/>
              <a:t>40</a:t>
            </a:fld>
            <a:endParaRPr lang="en-US"/>
          </a:p>
        </p:txBody>
      </p:sp>
    </p:spTree>
    <p:extLst>
      <p:ext uri="{BB962C8B-B14F-4D97-AF65-F5344CB8AC3E}">
        <p14:creationId xmlns:p14="http://schemas.microsoft.com/office/powerpoint/2010/main" val="3845434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also looked at the Support Vector Machine Classifier</a:t>
            </a:r>
          </a:p>
          <a:p>
            <a:endParaRPr lang="en-NL" dirty="0"/>
          </a:p>
          <a:p>
            <a:r>
              <a:rPr lang="en-NL" dirty="0"/>
              <a:t>In contrast to the decision tree, which produces a set of rules that we can use for classification, the support vector machine algorithm attempts to find a line or curve that can separate the data </a:t>
            </a:r>
            <a:r>
              <a:rPr lang="en-NL"/>
              <a:t>classes.</a:t>
            </a:r>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41</a:t>
            </a:fld>
            <a:endParaRPr lang="en-US"/>
          </a:p>
        </p:txBody>
      </p:sp>
    </p:spTree>
    <p:extLst>
      <p:ext uri="{BB962C8B-B14F-4D97-AF65-F5344CB8AC3E}">
        <p14:creationId xmlns:p14="http://schemas.microsoft.com/office/powerpoint/2010/main" val="3114081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We’re Data Science Educators! </a:t>
            </a:r>
          </a:p>
        </p:txBody>
      </p:sp>
      <p:sp>
        <p:nvSpPr>
          <p:cNvPr id="4" name="Slide Number Placeholder 3"/>
          <p:cNvSpPr>
            <a:spLocks noGrp="1"/>
          </p:cNvSpPr>
          <p:nvPr>
            <p:ph type="sldNum" sz="quarter" idx="5"/>
          </p:nvPr>
        </p:nvSpPr>
        <p:spPr/>
        <p:txBody>
          <a:bodyPr/>
          <a:lstStyle/>
          <a:p>
            <a:fld id="{9C33CD6E-15C0-4999-87D7-BA9ECB6CAB76}" type="slidenum">
              <a:rPr lang="en-US" smtClean="0"/>
              <a:pPr/>
              <a:t>5</a:t>
            </a:fld>
            <a:endParaRPr lang="en-US"/>
          </a:p>
        </p:txBody>
      </p:sp>
    </p:spTree>
    <p:extLst>
      <p:ext uri="{BB962C8B-B14F-4D97-AF65-F5344CB8AC3E}">
        <p14:creationId xmlns:p14="http://schemas.microsoft.com/office/powerpoint/2010/main" val="4116574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However, this example illustrates a problem, there are a few ways to separate the data.</a:t>
            </a:r>
          </a:p>
          <a:p>
            <a:endParaRPr lang="en-NL" dirty="0"/>
          </a:p>
          <a:p>
            <a:r>
              <a:rPr lang="en-NL" dirty="0"/>
              <a:t>Depending on which one you choose, a new data point (e.g. this start) will be assigned to a differrent class.</a:t>
            </a:r>
          </a:p>
        </p:txBody>
      </p:sp>
      <p:sp>
        <p:nvSpPr>
          <p:cNvPr id="4" name="Slide Number Placeholder 3"/>
          <p:cNvSpPr>
            <a:spLocks noGrp="1"/>
          </p:cNvSpPr>
          <p:nvPr>
            <p:ph type="sldNum" sz="quarter" idx="5"/>
          </p:nvPr>
        </p:nvSpPr>
        <p:spPr/>
        <p:txBody>
          <a:bodyPr/>
          <a:lstStyle/>
          <a:p>
            <a:fld id="{9C33CD6E-15C0-4999-87D7-BA9ECB6CAB76}" type="slidenum">
              <a:rPr lang="en-US" smtClean="0"/>
              <a:pPr/>
              <a:t>42</a:t>
            </a:fld>
            <a:endParaRPr lang="en-US"/>
          </a:p>
        </p:txBody>
      </p:sp>
    </p:spTree>
    <p:extLst>
      <p:ext uri="{BB962C8B-B14F-4D97-AF65-F5344CB8AC3E}">
        <p14:creationId xmlns:p14="http://schemas.microsoft.com/office/powerpoint/2010/main" val="1925735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The SVM determines the optimal separation as the one with the biggest margin between points of different classes</a:t>
            </a:r>
          </a:p>
        </p:txBody>
      </p:sp>
      <p:sp>
        <p:nvSpPr>
          <p:cNvPr id="4" name="Slide Number Placeholder 3"/>
          <p:cNvSpPr>
            <a:spLocks noGrp="1"/>
          </p:cNvSpPr>
          <p:nvPr>
            <p:ph type="sldNum" sz="quarter" idx="5"/>
          </p:nvPr>
        </p:nvSpPr>
        <p:spPr/>
        <p:txBody>
          <a:bodyPr/>
          <a:lstStyle/>
          <a:p>
            <a:fld id="{9C33CD6E-15C0-4999-87D7-BA9ECB6CAB76}" type="slidenum">
              <a:rPr lang="en-US" smtClean="0"/>
              <a:pPr/>
              <a:t>43</a:t>
            </a:fld>
            <a:endParaRPr lang="en-US"/>
          </a:p>
        </p:txBody>
      </p:sp>
    </p:spTree>
    <p:extLst>
      <p:ext uri="{BB962C8B-B14F-4D97-AF65-F5344CB8AC3E}">
        <p14:creationId xmlns:p14="http://schemas.microsoft.com/office/powerpoint/2010/main" val="3419770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then use this separation boundary to perform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example, it is easy to</a:t>
            </a:r>
            <a:r>
              <a:rPr lang="en-NL" dirty="0"/>
              <a:t> explain why we made our predictions and also what would happen if a vfeature value was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(T</a:t>
            </a:r>
            <a:r>
              <a:rPr lang="en-GB" dirty="0"/>
              <a:t>h</a:t>
            </a:r>
            <a:r>
              <a:rPr lang="en-NL" dirty="0"/>
              <a:t>e points on the line are known as support vectors).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44</a:t>
            </a:fld>
            <a:endParaRPr lang="en-US"/>
          </a:p>
        </p:txBody>
      </p:sp>
    </p:spTree>
    <p:extLst>
      <p:ext uri="{BB962C8B-B14F-4D97-AF65-F5344CB8AC3E}">
        <p14:creationId xmlns:p14="http://schemas.microsoft.com/office/powerpoint/2010/main" val="3785234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However, it is not always optimal to use a linear separation boundary.</a:t>
            </a:r>
          </a:p>
          <a:p>
            <a:endParaRPr lang="en-NL" dirty="0"/>
          </a:p>
          <a:p>
            <a:r>
              <a:rPr lang="en-NL" dirty="0"/>
              <a:t>In this scenario, it would not be as simple to determine how much feature values need to be altered </a:t>
            </a:r>
            <a:r>
              <a:rPr lang="en-GB" sz="1200" b="0" i="0" kern="1200" dirty="0">
                <a:solidFill>
                  <a:schemeClr val="tx1"/>
                </a:solidFill>
                <a:effectLst/>
                <a:latin typeface="+mn-lt"/>
                <a:ea typeface="+mn-ea"/>
                <a:cs typeface="+mn-cs"/>
              </a:rPr>
              <a:t>in order to change the prediction outcome (flip the prediction).</a:t>
            </a:r>
            <a:endParaRPr lang="en-NL" dirty="0"/>
          </a:p>
          <a:p>
            <a:endParaRPr lang="en-NL" dirty="0"/>
          </a:p>
          <a:p>
            <a:r>
              <a:rPr lang="en-NL" dirty="0"/>
              <a:t>(This example also uses a soft margin: points can be permitted to creep beyond the margin if it allows for a better fit. The optimal level of “softness” can be a tunable parameter.)</a:t>
            </a:r>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45</a:t>
            </a:fld>
            <a:endParaRPr lang="en-US"/>
          </a:p>
        </p:txBody>
      </p:sp>
    </p:spTree>
    <p:extLst>
      <p:ext uri="{BB962C8B-B14F-4D97-AF65-F5344CB8AC3E}">
        <p14:creationId xmlns:p14="http://schemas.microsoft.com/office/powerpoint/2010/main" val="855254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In the case where there are three features, the decision boundary is a plane.</a:t>
            </a:r>
          </a:p>
          <a:p>
            <a:endParaRPr lang="en-NL" dirty="0"/>
          </a:p>
          <a:p>
            <a:r>
              <a:rPr lang="en-NL" dirty="0"/>
              <a:t>Again, in this scenario, it would not be as simple to determine how much feature values need to be altered </a:t>
            </a:r>
            <a:r>
              <a:rPr lang="en-GB" sz="1200" b="0" i="0" kern="1200" dirty="0">
                <a:solidFill>
                  <a:schemeClr val="tx1"/>
                </a:solidFill>
                <a:effectLst/>
                <a:latin typeface="+mn-lt"/>
                <a:ea typeface="+mn-ea"/>
                <a:cs typeface="+mn-cs"/>
              </a:rPr>
              <a:t>in order to change the prediction outcome (flip the prediction).</a:t>
            </a:r>
            <a:endParaRPr lang="en-NL" dirty="0"/>
          </a:p>
          <a:p>
            <a:endParaRPr lang="en-NL" dirty="0"/>
          </a:p>
          <a:p>
            <a:r>
              <a:rPr lang="en-NL" dirty="0"/>
              <a:t>Obviously this issue will be compounded by the more features we add – and with four or more features, visualisations will become impossible!</a:t>
            </a:r>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46</a:t>
            </a:fld>
            <a:endParaRPr lang="en-US"/>
          </a:p>
        </p:txBody>
      </p:sp>
    </p:spTree>
    <p:extLst>
      <p:ext uri="{BB962C8B-B14F-4D97-AF65-F5344CB8AC3E}">
        <p14:creationId xmlns:p14="http://schemas.microsoft.com/office/powerpoint/2010/main" val="1478575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Having looked at two classifiers, we will now look at a regression model.</a:t>
            </a:r>
          </a:p>
        </p:txBody>
      </p:sp>
      <p:sp>
        <p:nvSpPr>
          <p:cNvPr id="4" name="Slide Number Placeholder 3"/>
          <p:cNvSpPr>
            <a:spLocks noGrp="1"/>
          </p:cNvSpPr>
          <p:nvPr>
            <p:ph type="sldNum" sz="quarter" idx="5"/>
          </p:nvPr>
        </p:nvSpPr>
        <p:spPr/>
        <p:txBody>
          <a:bodyPr/>
          <a:lstStyle/>
          <a:p>
            <a:fld id="{9C33CD6E-15C0-4999-87D7-BA9ECB6CAB76}" type="slidenum">
              <a:rPr lang="en-US" smtClean="0"/>
              <a:pPr/>
              <a:t>47</a:t>
            </a:fld>
            <a:endParaRPr lang="en-US"/>
          </a:p>
        </p:txBody>
      </p:sp>
    </p:spTree>
    <p:extLst>
      <p:ext uri="{BB962C8B-B14F-4D97-AF65-F5344CB8AC3E}">
        <p14:creationId xmlns:p14="http://schemas.microsoft.com/office/powerpoint/2010/main" val="32214360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So far we have focussed on classification, where we try to predict the class or category a data instance belongs to.</a:t>
            </a:r>
          </a:p>
        </p:txBody>
      </p:sp>
      <p:sp>
        <p:nvSpPr>
          <p:cNvPr id="4" name="Slide Number Placeholder 3"/>
          <p:cNvSpPr>
            <a:spLocks noGrp="1"/>
          </p:cNvSpPr>
          <p:nvPr>
            <p:ph type="sldNum" sz="quarter" idx="5"/>
          </p:nvPr>
        </p:nvSpPr>
        <p:spPr/>
        <p:txBody>
          <a:bodyPr/>
          <a:lstStyle/>
          <a:p>
            <a:fld id="{9C33CD6E-15C0-4999-87D7-BA9ECB6CAB76}" type="slidenum">
              <a:rPr lang="en-US" smtClean="0"/>
              <a:pPr/>
              <a:t>48</a:t>
            </a:fld>
            <a:endParaRPr lang="en-US"/>
          </a:p>
        </p:txBody>
      </p:sp>
    </p:spTree>
    <p:extLst>
      <p:ext uri="{BB962C8B-B14F-4D97-AF65-F5344CB8AC3E}">
        <p14:creationId xmlns:p14="http://schemas.microsoft.com/office/powerpoint/2010/main" val="559729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Classification is not the only machine learning task we can perform.</a:t>
            </a:r>
          </a:p>
          <a:p>
            <a:endParaRPr lang="en-NL" dirty="0"/>
          </a:p>
          <a:p>
            <a:r>
              <a:rPr lang="en-NL" dirty="0"/>
              <a:t>With regression, we aim to predict a continuous numeric quantity.</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49</a:t>
            </a:fld>
            <a:endParaRPr lang="en-US"/>
          </a:p>
        </p:txBody>
      </p:sp>
    </p:spTree>
    <p:extLst>
      <p:ext uri="{BB962C8B-B14F-4D97-AF65-F5344CB8AC3E}">
        <p14:creationId xmlns:p14="http://schemas.microsoft.com/office/powerpoint/2010/main" val="1048838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 simple but common approach for solving problems like this is to learn a linear regression model.</a:t>
            </a:r>
          </a:p>
          <a:p>
            <a:endParaRPr lang="en-NL" dirty="0"/>
          </a:p>
          <a:p>
            <a:r>
              <a:rPr lang="en-NL" dirty="0"/>
              <a:t>In the context of this example it would mean learning a formula to predict body mass based on bill depth and flipper length (where m, n &amp; c have to be learnt from the data).</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50</a:t>
            </a:fld>
            <a:endParaRPr lang="en-US"/>
          </a:p>
        </p:txBody>
      </p:sp>
    </p:spTree>
    <p:extLst>
      <p:ext uri="{BB962C8B-B14F-4D97-AF65-F5344CB8AC3E}">
        <p14:creationId xmlns:p14="http://schemas.microsoft.com/office/powerpoint/2010/main" val="1009356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 learnt the following model to predict body mass, based on bill depth and flipper length, by running linear regression on the Penguins dataset.</a:t>
            </a:r>
          </a:p>
          <a:p>
            <a:endParaRPr lang="en-NL" dirty="0"/>
          </a:p>
          <a:p>
            <a:r>
              <a:rPr lang="en-NL" dirty="0"/>
              <a:t>With this linear regression model it is easy to explain our predictions.</a:t>
            </a:r>
          </a:p>
          <a:p>
            <a:endParaRPr lang="en-NL" dirty="0"/>
          </a:p>
          <a:p>
            <a:r>
              <a:rPr lang="en-NL" dirty="0"/>
              <a:t>For this penguin which has bill depth 18.7 and flipper length of 181, it predicts a body mass of 3171 – a reasonable prediction.</a:t>
            </a:r>
          </a:p>
          <a:p>
            <a:endParaRPr lang="en-NL" dirty="0"/>
          </a:p>
          <a:p>
            <a:r>
              <a:rPr lang="en-NL" dirty="0"/>
              <a:t>It is also easy to show what would happen if a value was different</a:t>
            </a:r>
          </a:p>
          <a:p>
            <a:endParaRPr lang="en-NL" dirty="0"/>
          </a:p>
          <a:p>
            <a:r>
              <a:rPr lang="en-NL" dirty="0"/>
              <a:t>The “m” and “n” values are called coeffecicients. </a:t>
            </a:r>
            <a:r>
              <a:rPr lang="en-GB" dirty="0"/>
              <a:t>I</a:t>
            </a:r>
            <a:r>
              <a:rPr lang="en-NL" dirty="0"/>
              <a:t>f the flipper length were to increase by one unit (e.g. got from 181 to 182) the prediction for body mass would increase by 53.</a:t>
            </a:r>
          </a:p>
          <a:p>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The ”c” value is called the intercept, it indicates what the prediction would be if the other features were zero. In this case it is nonsensical, if bill depth and flipper length were zero than the body mass would be -6600g. However, we are extrapolating beyond the bounds of our data: the minimum bill depth is 13.2 mm and the minimum flipper length is 172 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endParaRPr lang="en-NL" dirty="0"/>
          </a:p>
          <a:p>
            <a:endParaRPr lang="en-NL" dirty="0"/>
          </a:p>
          <a:p>
            <a:endParaRPr lang="en-NL" dirty="0"/>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51</a:t>
            </a:fld>
            <a:endParaRPr lang="en-US"/>
          </a:p>
        </p:txBody>
      </p:sp>
    </p:spTree>
    <p:extLst>
      <p:ext uri="{BB962C8B-B14F-4D97-AF65-F5344CB8AC3E}">
        <p14:creationId xmlns:p14="http://schemas.microsoft.com/office/powerpoint/2010/main" val="343175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Our goal is to inspire </a:t>
            </a:r>
          </a:p>
          <a:p>
            <a:pPr marL="171450" indent="-171450">
              <a:buFontTx/>
              <a:buChar char="-"/>
            </a:pPr>
            <a:r>
              <a:rPr lang="en-NL" dirty="0"/>
              <a:t>Experiment</a:t>
            </a:r>
          </a:p>
          <a:p>
            <a:pPr marL="171450" indent="-171450">
              <a:buFontTx/>
              <a:buChar char="-"/>
            </a:pPr>
            <a:r>
              <a:rPr lang="en-NL" dirty="0"/>
              <a:t>Explain</a:t>
            </a:r>
            <a:br>
              <a:rPr lang="en-NL" dirty="0"/>
            </a:br>
            <a:br>
              <a:rPr lang="en-NL" dirty="0"/>
            </a:br>
            <a:r>
              <a:rPr lang="en-NL" dirty="0"/>
              <a:t>MENTION WORKING TOGETHER  </a:t>
            </a:r>
          </a:p>
        </p:txBody>
      </p:sp>
      <p:sp>
        <p:nvSpPr>
          <p:cNvPr id="4" name="Slide Number Placeholder 3"/>
          <p:cNvSpPr>
            <a:spLocks noGrp="1"/>
          </p:cNvSpPr>
          <p:nvPr>
            <p:ph type="sldNum" sz="quarter" idx="5"/>
          </p:nvPr>
        </p:nvSpPr>
        <p:spPr/>
        <p:txBody>
          <a:bodyPr/>
          <a:lstStyle/>
          <a:p>
            <a:fld id="{9C33CD6E-15C0-4999-87D7-BA9ECB6CAB76}" type="slidenum">
              <a:rPr lang="en-US" smtClean="0"/>
              <a:pPr/>
              <a:t>7</a:t>
            </a:fld>
            <a:endParaRPr lang="en-US"/>
          </a:p>
        </p:txBody>
      </p:sp>
    </p:spTree>
    <p:extLst>
      <p:ext uri="{BB962C8B-B14F-4D97-AF65-F5344CB8AC3E}">
        <p14:creationId xmlns:p14="http://schemas.microsoft.com/office/powerpoint/2010/main" val="3379279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In the previous exercise we were trying to classify species of penguins based on measurements of their flipper length and body mass.</a:t>
            </a:r>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52</a:t>
            </a:fld>
            <a:endParaRPr lang="en-US"/>
          </a:p>
        </p:txBody>
      </p:sp>
    </p:spTree>
    <p:extLst>
      <p:ext uri="{BB962C8B-B14F-4D97-AF65-F5344CB8AC3E}">
        <p14:creationId xmlns:p14="http://schemas.microsoft.com/office/powerpoint/2010/main" val="20636160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53</a:t>
            </a:fld>
            <a:endParaRPr lang="en-US"/>
          </a:p>
        </p:txBody>
      </p:sp>
    </p:spTree>
    <p:extLst>
      <p:ext uri="{BB962C8B-B14F-4D97-AF65-F5344CB8AC3E}">
        <p14:creationId xmlns:p14="http://schemas.microsoft.com/office/powerpoint/2010/main" val="753207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section should explain ceteris paribus plots and answer the questions from the assignment</a:t>
            </a:r>
          </a:p>
          <a:p>
            <a:endParaRPr lang="en-NL" dirty="0"/>
          </a:p>
          <a:p>
            <a:r>
              <a:rPr lang="en-NL" dirty="0"/>
              <a:t>Is it the same for every model? Is it the same for every data point? </a:t>
            </a:r>
          </a:p>
        </p:txBody>
      </p:sp>
      <p:sp>
        <p:nvSpPr>
          <p:cNvPr id="4" name="Slide Number Placeholder 3"/>
          <p:cNvSpPr>
            <a:spLocks noGrp="1"/>
          </p:cNvSpPr>
          <p:nvPr>
            <p:ph type="sldNum" sz="quarter" idx="5"/>
          </p:nvPr>
        </p:nvSpPr>
        <p:spPr/>
        <p:txBody>
          <a:bodyPr/>
          <a:lstStyle/>
          <a:p>
            <a:fld id="{9C33CD6E-15C0-4999-87D7-BA9ECB6CAB76}" type="slidenum">
              <a:rPr lang="en-US" smtClean="0"/>
              <a:pPr/>
              <a:t>54</a:t>
            </a:fld>
            <a:endParaRPr lang="en-US"/>
          </a:p>
        </p:txBody>
      </p:sp>
    </p:spTree>
    <p:extLst>
      <p:ext uri="{BB962C8B-B14F-4D97-AF65-F5344CB8AC3E}">
        <p14:creationId xmlns:p14="http://schemas.microsoft.com/office/powerpoint/2010/main" val="6168715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section should explain ceteris paribus plots and answer the questions from the assignment</a:t>
            </a:r>
          </a:p>
          <a:p>
            <a:endParaRPr lang="en-NL" dirty="0"/>
          </a:p>
          <a:p>
            <a:r>
              <a:rPr lang="en-NL" dirty="0"/>
              <a:t>Is it the same for every model? Is it the same for every data point? </a:t>
            </a:r>
          </a:p>
        </p:txBody>
      </p:sp>
      <p:sp>
        <p:nvSpPr>
          <p:cNvPr id="4" name="Slide Number Placeholder 3"/>
          <p:cNvSpPr>
            <a:spLocks noGrp="1"/>
          </p:cNvSpPr>
          <p:nvPr>
            <p:ph type="sldNum" sz="quarter" idx="5"/>
          </p:nvPr>
        </p:nvSpPr>
        <p:spPr/>
        <p:txBody>
          <a:bodyPr/>
          <a:lstStyle/>
          <a:p>
            <a:fld id="{9C33CD6E-15C0-4999-87D7-BA9ECB6CAB76}" type="slidenum">
              <a:rPr lang="en-US" smtClean="0"/>
              <a:pPr/>
              <a:t>55</a:t>
            </a:fld>
            <a:endParaRPr lang="en-US"/>
          </a:p>
        </p:txBody>
      </p:sp>
    </p:spTree>
    <p:extLst>
      <p:ext uri="{BB962C8B-B14F-4D97-AF65-F5344CB8AC3E}">
        <p14:creationId xmlns:p14="http://schemas.microsoft.com/office/powerpoint/2010/main" val="36923678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section should explain ceteris paribus plots and answer the questions from the assignment</a:t>
            </a:r>
          </a:p>
          <a:p>
            <a:endParaRPr lang="en-NL" dirty="0"/>
          </a:p>
          <a:p>
            <a:r>
              <a:rPr lang="en-NL" dirty="0"/>
              <a:t>Is it the same for every model? Is it the same for every data point? </a:t>
            </a:r>
          </a:p>
        </p:txBody>
      </p:sp>
      <p:sp>
        <p:nvSpPr>
          <p:cNvPr id="4" name="Slide Number Placeholder 3"/>
          <p:cNvSpPr>
            <a:spLocks noGrp="1"/>
          </p:cNvSpPr>
          <p:nvPr>
            <p:ph type="sldNum" sz="quarter" idx="5"/>
          </p:nvPr>
        </p:nvSpPr>
        <p:spPr/>
        <p:txBody>
          <a:bodyPr/>
          <a:lstStyle/>
          <a:p>
            <a:fld id="{9C33CD6E-15C0-4999-87D7-BA9ECB6CAB76}" type="slidenum">
              <a:rPr lang="en-US" smtClean="0"/>
              <a:pPr/>
              <a:t>56</a:t>
            </a:fld>
            <a:endParaRPr lang="en-US"/>
          </a:p>
        </p:txBody>
      </p:sp>
    </p:spTree>
    <p:extLst>
      <p:ext uri="{BB962C8B-B14F-4D97-AF65-F5344CB8AC3E}">
        <p14:creationId xmlns:p14="http://schemas.microsoft.com/office/powerpoint/2010/main" val="21485891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section should explain ceteris paribus plots and answer the questions from the assignment</a:t>
            </a:r>
          </a:p>
          <a:p>
            <a:endParaRPr lang="en-NL" dirty="0"/>
          </a:p>
          <a:p>
            <a:r>
              <a:rPr lang="en-NL" dirty="0"/>
              <a:t>Is it the same for every model? Is it the same for every data point? </a:t>
            </a:r>
          </a:p>
        </p:txBody>
      </p:sp>
      <p:sp>
        <p:nvSpPr>
          <p:cNvPr id="4" name="Slide Number Placeholder 3"/>
          <p:cNvSpPr>
            <a:spLocks noGrp="1"/>
          </p:cNvSpPr>
          <p:nvPr>
            <p:ph type="sldNum" sz="quarter" idx="5"/>
          </p:nvPr>
        </p:nvSpPr>
        <p:spPr/>
        <p:txBody>
          <a:bodyPr/>
          <a:lstStyle/>
          <a:p>
            <a:fld id="{9C33CD6E-15C0-4999-87D7-BA9ECB6CAB76}" type="slidenum">
              <a:rPr lang="en-US" smtClean="0"/>
              <a:pPr/>
              <a:t>57</a:t>
            </a:fld>
            <a:endParaRPr lang="en-US"/>
          </a:p>
        </p:txBody>
      </p:sp>
    </p:spTree>
    <p:extLst>
      <p:ext uri="{BB962C8B-B14F-4D97-AF65-F5344CB8AC3E}">
        <p14:creationId xmlns:p14="http://schemas.microsoft.com/office/powerpoint/2010/main" val="14219908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LYSANNE NOTE</a:t>
            </a:r>
          </a:p>
          <a:p>
            <a:endParaRPr lang="en-NL" dirty="0"/>
          </a:p>
          <a:p>
            <a:r>
              <a:rPr lang="en-GB" dirty="0"/>
              <a:t>I</a:t>
            </a:r>
            <a:r>
              <a:rPr lang="en-NL" dirty="0"/>
              <a:t>mages:</a:t>
            </a:r>
          </a:p>
          <a:p>
            <a:r>
              <a:rPr lang="en-GB" dirty="0"/>
              <a:t>M</a:t>
            </a:r>
            <a:r>
              <a:rPr lang="en-NL" dirty="0"/>
              <a:t>inus: </a:t>
            </a:r>
            <a:r>
              <a:rPr lang="en-GB" dirty="0"/>
              <a:t>https://</a:t>
            </a:r>
            <a:r>
              <a:rPr lang="en-GB" dirty="0" err="1"/>
              <a:t>thenounproject.com</a:t>
            </a:r>
            <a:r>
              <a:rPr lang="en-GB" dirty="0"/>
              <a:t>/icon/minus-4696315/</a:t>
            </a:r>
          </a:p>
          <a:p>
            <a:r>
              <a:rPr lang="en-GB" dirty="0"/>
              <a:t>Plus: https://</a:t>
            </a:r>
            <a:r>
              <a:rPr lang="en-GB" dirty="0" err="1"/>
              <a:t>thenounproject.com</a:t>
            </a:r>
            <a:r>
              <a:rPr lang="en-GB" dirty="0"/>
              <a:t>/icon/plus-4696327/</a:t>
            </a:r>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58</a:t>
            </a:fld>
            <a:endParaRPr lang="en-US"/>
          </a:p>
        </p:txBody>
      </p:sp>
    </p:spTree>
    <p:extLst>
      <p:ext uri="{BB962C8B-B14F-4D97-AF65-F5344CB8AC3E}">
        <p14:creationId xmlns:p14="http://schemas.microsoft.com/office/powerpoint/2010/main" val="14124053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ema.drwhy.ai</a:t>
            </a:r>
            <a:r>
              <a:rPr lang="en-US" dirty="0"/>
              <a:t>/</a:t>
            </a:r>
            <a:r>
              <a:rPr lang="en-US" dirty="0" err="1"/>
              <a:t>breakDown.html</a:t>
            </a:r>
            <a:endParaRPr lang="en-US" dirty="0"/>
          </a:p>
          <a:p>
            <a:endParaRPr lang="en-US" dirty="0"/>
          </a:p>
          <a:p>
            <a:r>
              <a:rPr lang="en-GB" sz="1200" b="0" i="0" kern="1200" dirty="0">
                <a:solidFill>
                  <a:schemeClr val="tx1"/>
                </a:solidFill>
                <a:effectLst/>
                <a:latin typeface="+mn-lt"/>
                <a:ea typeface="+mn-ea"/>
                <a:cs typeface="+mn-cs"/>
              </a:rPr>
              <a:t>The underlying idea of BD plots is to capture the contribution of an explanatory variable to the model’s prediction by computing the shift in the expected value of YY, while fixing the values of other variables.</a:t>
            </a:r>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59</a:t>
            </a:fld>
            <a:endParaRPr lang="en-US"/>
          </a:p>
        </p:txBody>
      </p:sp>
    </p:spTree>
    <p:extLst>
      <p:ext uri="{BB962C8B-B14F-4D97-AF65-F5344CB8AC3E}">
        <p14:creationId xmlns:p14="http://schemas.microsoft.com/office/powerpoint/2010/main" val="3484404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section should explain ceteris paribus plots and answer the questions from the assignment</a:t>
            </a:r>
          </a:p>
          <a:p>
            <a:endParaRPr lang="en-NL" dirty="0"/>
          </a:p>
          <a:p>
            <a:r>
              <a:rPr lang="en-NL" dirty="0"/>
              <a:t>Is it the same for every model? Is it the same for every data point? </a:t>
            </a:r>
          </a:p>
        </p:txBody>
      </p:sp>
      <p:sp>
        <p:nvSpPr>
          <p:cNvPr id="4" name="Slide Number Placeholder 3"/>
          <p:cNvSpPr>
            <a:spLocks noGrp="1"/>
          </p:cNvSpPr>
          <p:nvPr>
            <p:ph type="sldNum" sz="quarter" idx="5"/>
          </p:nvPr>
        </p:nvSpPr>
        <p:spPr/>
        <p:txBody>
          <a:bodyPr/>
          <a:lstStyle/>
          <a:p>
            <a:fld id="{9C33CD6E-15C0-4999-87D7-BA9ECB6CAB76}" type="slidenum">
              <a:rPr lang="en-US" smtClean="0"/>
              <a:pPr/>
              <a:t>60</a:t>
            </a:fld>
            <a:endParaRPr lang="en-US"/>
          </a:p>
        </p:txBody>
      </p:sp>
    </p:spTree>
    <p:extLst>
      <p:ext uri="{BB962C8B-B14F-4D97-AF65-F5344CB8AC3E}">
        <p14:creationId xmlns:p14="http://schemas.microsoft.com/office/powerpoint/2010/main" val="4137893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section should explain ceteris paribus plots and answer the questions from the assignment</a:t>
            </a:r>
          </a:p>
          <a:p>
            <a:endParaRPr lang="en-NL" dirty="0"/>
          </a:p>
          <a:p>
            <a:r>
              <a:rPr lang="en-NL" dirty="0"/>
              <a:t>Is it the same for every model? Is it the same for every data point? </a:t>
            </a:r>
          </a:p>
        </p:txBody>
      </p:sp>
      <p:sp>
        <p:nvSpPr>
          <p:cNvPr id="4" name="Slide Number Placeholder 3"/>
          <p:cNvSpPr>
            <a:spLocks noGrp="1"/>
          </p:cNvSpPr>
          <p:nvPr>
            <p:ph type="sldNum" sz="quarter" idx="5"/>
          </p:nvPr>
        </p:nvSpPr>
        <p:spPr/>
        <p:txBody>
          <a:bodyPr/>
          <a:lstStyle/>
          <a:p>
            <a:fld id="{9C33CD6E-15C0-4999-87D7-BA9ECB6CAB76}" type="slidenum">
              <a:rPr lang="en-US" smtClean="0"/>
              <a:pPr/>
              <a:t>61</a:t>
            </a:fld>
            <a:endParaRPr lang="en-US"/>
          </a:p>
        </p:txBody>
      </p:sp>
    </p:spTree>
    <p:extLst>
      <p:ext uri="{BB962C8B-B14F-4D97-AF65-F5344CB8AC3E}">
        <p14:creationId xmlns:p14="http://schemas.microsoft.com/office/powerpoint/2010/main" val="248205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8</a:t>
            </a:fld>
            <a:endParaRPr lang="en-US"/>
          </a:p>
        </p:txBody>
      </p:sp>
    </p:spTree>
    <p:extLst>
      <p:ext uri="{BB962C8B-B14F-4D97-AF65-F5344CB8AC3E}">
        <p14:creationId xmlns:p14="http://schemas.microsoft.com/office/powerpoint/2010/main" val="34393244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section should explain ceteris paribus plots and answer the questions from the assignment</a:t>
            </a:r>
          </a:p>
          <a:p>
            <a:endParaRPr lang="en-NL" dirty="0"/>
          </a:p>
          <a:p>
            <a:r>
              <a:rPr lang="en-NL" dirty="0"/>
              <a:t>Is it the same for every model? Is it the same for every data point? </a:t>
            </a:r>
          </a:p>
        </p:txBody>
      </p:sp>
      <p:sp>
        <p:nvSpPr>
          <p:cNvPr id="4" name="Slide Number Placeholder 3"/>
          <p:cNvSpPr>
            <a:spLocks noGrp="1"/>
          </p:cNvSpPr>
          <p:nvPr>
            <p:ph type="sldNum" sz="quarter" idx="5"/>
          </p:nvPr>
        </p:nvSpPr>
        <p:spPr/>
        <p:txBody>
          <a:bodyPr/>
          <a:lstStyle/>
          <a:p>
            <a:fld id="{9C33CD6E-15C0-4999-87D7-BA9ECB6CAB76}" type="slidenum">
              <a:rPr lang="en-US" smtClean="0"/>
              <a:pPr/>
              <a:t>62</a:t>
            </a:fld>
            <a:endParaRPr lang="en-US"/>
          </a:p>
        </p:txBody>
      </p:sp>
    </p:spTree>
    <p:extLst>
      <p:ext uri="{BB962C8B-B14F-4D97-AF65-F5344CB8AC3E}">
        <p14:creationId xmlns:p14="http://schemas.microsoft.com/office/powerpoint/2010/main" val="35341788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Fast: complexity = linear in the number of explanatory variables</a:t>
            </a:r>
          </a:p>
          <a:p>
            <a:endParaRPr lang="en-GB" dirty="0"/>
          </a:p>
          <a:p>
            <a:r>
              <a:rPr lang="en-GB" sz="1200" b="0" i="0" kern="1200" dirty="0">
                <a:solidFill>
                  <a:schemeClr val="tx1"/>
                </a:solidFill>
                <a:effectLst/>
                <a:latin typeface="+mn-lt"/>
                <a:ea typeface="+mn-ea"/>
                <a:cs typeface="+mn-cs"/>
              </a:rPr>
              <a:t>An important issue is that BD plots may be misleading for models including interactions. This is because the plots show only the additive attributions. Thus, the choice of the ordering of the explanatory variables that is used in the calculation of the variable-importance measures is important. Also, for models with a large number of variables, BD plots may be complex and include many explanatory variables with small contributions to the instance prediction.</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NL" dirty="0"/>
              <a:t>Additive is an </a:t>
            </a:r>
            <a:r>
              <a:rPr lang="en-NL" b="1" dirty="0"/>
              <a:t>assumption</a:t>
            </a:r>
            <a:endParaRPr lang="en-NL" dirty="0"/>
          </a:p>
          <a:p>
            <a:pPr marL="285750" indent="-285750">
              <a:buFont typeface="Arial" panose="020B0604020202020204" pitchFamily="34" charset="0"/>
              <a:buChar char="•"/>
            </a:pPr>
            <a:r>
              <a:rPr lang="en-NL" dirty="0"/>
              <a:t>Misleading for </a:t>
            </a:r>
            <a:r>
              <a:rPr lang="en-NL" b="1" dirty="0"/>
              <a:t>interactions</a:t>
            </a:r>
          </a:p>
          <a:p>
            <a:pPr marL="285750" indent="-285750">
              <a:buFont typeface="Arial" panose="020B0604020202020204" pitchFamily="34" charset="0"/>
              <a:buChar char="•"/>
            </a:pPr>
            <a:r>
              <a:rPr lang="en-NL" b="1" dirty="0"/>
              <a:t>Messy </a:t>
            </a:r>
            <a:r>
              <a:rPr lang="en-NL" dirty="0"/>
              <a:t>for many variables</a:t>
            </a:r>
          </a:p>
          <a:p>
            <a:pPr marL="285750" indent="-285750">
              <a:buFont typeface="Arial" panose="020B0604020202020204" pitchFamily="34" charset="0"/>
              <a:buChar char="•"/>
            </a:pPr>
            <a:r>
              <a:rPr lang="en-NL" b="1" dirty="0"/>
              <a:t>Order</a:t>
            </a:r>
            <a:r>
              <a:rPr lang="en-NL" dirty="0"/>
              <a:t> </a:t>
            </a:r>
            <a:r>
              <a:rPr lang="en-NL" b="1" dirty="0"/>
              <a:t>dependence</a:t>
            </a:r>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63</a:t>
            </a:fld>
            <a:endParaRPr lang="en-US"/>
          </a:p>
        </p:txBody>
      </p:sp>
    </p:spTree>
    <p:extLst>
      <p:ext uri="{BB962C8B-B14F-4D97-AF65-F5344CB8AC3E}">
        <p14:creationId xmlns:p14="http://schemas.microsoft.com/office/powerpoint/2010/main" val="1356304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In this section we shall explain how to import the feature importances of linear regression, decision tree and </a:t>
            </a:r>
            <a:r>
              <a:rPr lang="en-NL"/>
              <a:t>random forest</a:t>
            </a:r>
            <a:endParaRPr lang="en-NL" dirty="0"/>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64</a:t>
            </a:fld>
            <a:endParaRPr lang="en-US"/>
          </a:p>
        </p:txBody>
      </p:sp>
    </p:spTree>
    <p:extLst>
      <p:ext uri="{BB962C8B-B14F-4D97-AF65-F5344CB8AC3E}">
        <p14:creationId xmlns:p14="http://schemas.microsoft.com/office/powerpoint/2010/main" val="1999671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shall start with regression</a:t>
            </a:r>
          </a:p>
        </p:txBody>
      </p:sp>
      <p:sp>
        <p:nvSpPr>
          <p:cNvPr id="4" name="Slide Number Placeholder 3"/>
          <p:cNvSpPr>
            <a:spLocks noGrp="1"/>
          </p:cNvSpPr>
          <p:nvPr>
            <p:ph type="sldNum" sz="quarter" idx="5"/>
          </p:nvPr>
        </p:nvSpPr>
        <p:spPr/>
        <p:txBody>
          <a:bodyPr/>
          <a:lstStyle/>
          <a:p>
            <a:fld id="{9C33CD6E-15C0-4999-87D7-BA9ECB6CAB76}" type="slidenum">
              <a:rPr lang="en-US" smtClean="0"/>
              <a:pPr/>
              <a:t>65</a:t>
            </a:fld>
            <a:endParaRPr lang="en-US"/>
          </a:p>
        </p:txBody>
      </p:sp>
    </p:spTree>
    <p:extLst>
      <p:ext uri="{BB962C8B-B14F-4D97-AF65-F5344CB8AC3E}">
        <p14:creationId xmlns:p14="http://schemas.microsoft.com/office/powerpoint/2010/main" val="21910461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Previously we discussed how it was possible to learn the following linear regression model from the penguins dataset to predict body mass.</a:t>
            </a:r>
          </a:p>
          <a:p>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NL"/>
              <a:t>With linear regression it is easy to explain our predictions.</a:t>
            </a:r>
          </a:p>
          <a:p>
            <a:endParaRPr lang="en-NL" dirty="0"/>
          </a:p>
          <a:p>
            <a:r>
              <a:rPr lang="en-NL" dirty="0"/>
              <a:t>For this penguin which has bill depth 18.7 and flipper length of 181, it predicts a body mass of 3</a:t>
            </a:r>
            <a:r>
              <a:rPr lang="en-NL" i="1" dirty="0"/>
              <a:t>171</a:t>
            </a:r>
            <a:r>
              <a:rPr lang="en-NL" dirty="0"/>
              <a:t> – a reasonable prediction.</a:t>
            </a:r>
          </a:p>
          <a:p>
            <a:endParaRPr lang="en-NL" dirty="0"/>
          </a:p>
          <a:p>
            <a:r>
              <a:rPr lang="en-NL" dirty="0"/>
              <a:t>It is also easy to show what would happen if a value was different</a:t>
            </a:r>
          </a:p>
          <a:p>
            <a:endParaRPr lang="en-NL" dirty="0"/>
          </a:p>
          <a:p>
            <a:r>
              <a:rPr lang="en-NL" dirty="0"/>
              <a:t>- If the bill length were to increase by one the prediction for body mass would increase by 14</a:t>
            </a:r>
          </a:p>
          <a:p>
            <a:r>
              <a:rPr lang="en-NL" dirty="0"/>
              <a:t>- </a:t>
            </a:r>
            <a:r>
              <a:rPr lang="en-GB" dirty="0"/>
              <a:t>I</a:t>
            </a:r>
            <a:r>
              <a:rPr lang="en-NL" dirty="0"/>
              <a:t>f the flipper length were to increase by one unit (e.g. got from 181 to 182) the prediction for body mass would increase by 53.</a:t>
            </a:r>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66</a:t>
            </a:fld>
            <a:endParaRPr lang="en-US"/>
          </a:p>
        </p:txBody>
      </p:sp>
    </p:spTree>
    <p:extLst>
      <p:ext uri="{BB962C8B-B14F-4D97-AF65-F5344CB8AC3E}">
        <p14:creationId xmlns:p14="http://schemas.microsoft.com/office/powerpoint/2010/main" val="17942825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this model, a</a:t>
            </a:r>
            <a:r>
              <a:rPr lang="en-NL" dirty="0"/>
              <a:t>n increase of 1 in flipper length has a bigger impact on the body mass than an increase of 1 in bill depth.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However, at the moment it would be an unfair to directly compare these coefficients –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t>
            </a:r>
            <a:r>
              <a:rPr lang="en-NL" dirty="0"/>
              <a:t>his is because the scales of the bill depth and flipper length are different. Bill depth ranges from 13.2 to 21.5 mm and flipper length from 172 to 231 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So an increase of 1 for the bill depth is a much more significant change than an increase 1 for the body mass.</a:t>
            </a:r>
          </a:p>
          <a:p>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endParaRPr lang="en-NL" dirty="0"/>
          </a:p>
          <a:p>
            <a:endParaRPr lang="en-NL" dirty="0"/>
          </a:p>
          <a:p>
            <a:endParaRPr lang="en-NL" dirty="0"/>
          </a:p>
          <a:p>
            <a:endParaRPr lang="en-NL" dirty="0"/>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67</a:t>
            </a:fld>
            <a:endParaRPr lang="en-US"/>
          </a:p>
        </p:txBody>
      </p:sp>
    </p:spTree>
    <p:extLst>
      <p:ext uri="{BB962C8B-B14F-4D97-AF65-F5344CB8AC3E}">
        <p14:creationId xmlns:p14="http://schemas.microsoft.com/office/powerpoint/2010/main" val="19358792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To combat this issue we need to first scale the features to ensure they have a consistent range.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(subtract the mean and scale to unit variance).</a:t>
            </a:r>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68</a:t>
            </a:fld>
            <a:endParaRPr lang="en-US"/>
          </a:p>
        </p:txBody>
      </p:sp>
    </p:spTree>
    <p:extLst>
      <p:ext uri="{BB962C8B-B14F-4D97-AF65-F5344CB8AC3E}">
        <p14:creationId xmlns:p14="http://schemas.microsoft.com/office/powerpoint/2010/main" val="1862588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scale the penguin dataset beforehand we get the following linear regression model. </a:t>
            </a:r>
          </a:p>
          <a:p>
            <a:endParaRPr lang="en-US" dirty="0"/>
          </a:p>
          <a:p>
            <a:r>
              <a:rPr lang="en-US" dirty="0"/>
              <a:t>Now we can make a fair comparison between the coefficients.</a:t>
            </a:r>
          </a:p>
          <a:p>
            <a:endParaRPr lang="en-US" dirty="0"/>
          </a:p>
          <a:p>
            <a:r>
              <a:rPr lang="en-US" dirty="0"/>
              <a:t>A change in bill depth appears to have much less impact than a proportional change in flipper length.</a:t>
            </a:r>
          </a:p>
          <a:p>
            <a:endParaRPr lang="en-US" dirty="0"/>
          </a:p>
          <a:p>
            <a:r>
              <a:rPr lang="en-US" dirty="0"/>
              <a:t>The model deems flipper length to be a more important feature for determining body mass than bill depth.</a:t>
            </a:r>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69</a:t>
            </a:fld>
            <a:endParaRPr lang="en-US"/>
          </a:p>
        </p:txBody>
      </p:sp>
    </p:spTree>
    <p:extLst>
      <p:ext uri="{BB962C8B-B14F-4D97-AF65-F5344CB8AC3E}">
        <p14:creationId xmlns:p14="http://schemas.microsoft.com/office/powerpoint/2010/main" val="31815253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How specific are the feature </a:t>
            </a:r>
            <a:r>
              <a:rPr lang="en-GB" sz="1200" b="0" i="0" kern="1200" dirty="0" err="1">
                <a:solidFill>
                  <a:schemeClr val="tx1"/>
                </a:solidFill>
                <a:effectLst/>
                <a:latin typeface="+mn-lt"/>
                <a:ea typeface="+mn-ea"/>
                <a:cs typeface="+mn-cs"/>
              </a:rPr>
              <a:t>importances</a:t>
            </a:r>
            <a:r>
              <a:rPr lang="en-GB" sz="1200" b="0" i="0" kern="1200" dirty="0">
                <a:solidFill>
                  <a:schemeClr val="tx1"/>
                </a:solidFill>
                <a:effectLst/>
                <a:latin typeface="+mn-lt"/>
                <a:ea typeface="+mn-ea"/>
                <a:cs typeface="+mn-cs"/>
              </a:rPr>
              <a:t> to the specific dataset we trained on.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can check the coefficient variability by training models on subsamples of the dataset and comparing the coefficients we produce (normally this is done through cross-validation).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coefficients vary significantly when changing the input dataset their robustness is not guaranteed, and they should probably be interpreted with caution.</a:t>
            </a:r>
            <a:endParaRPr lang="en-GB" dirty="0"/>
          </a:p>
          <a:p>
            <a:endParaRPr lang="en-GB" dirty="0"/>
          </a:p>
          <a:p>
            <a:r>
              <a:rPr lang="en-GB" dirty="0"/>
              <a:t>https://scikit-</a:t>
            </a:r>
            <a:r>
              <a:rPr lang="en-GB" dirty="0" err="1"/>
              <a:t>learn.org</a:t>
            </a:r>
            <a:r>
              <a:rPr lang="en-GB" dirty="0"/>
              <a:t>/stable/</a:t>
            </a:r>
            <a:r>
              <a:rPr lang="en-GB" dirty="0" err="1"/>
              <a:t>auto_examples</a:t>
            </a:r>
            <a:r>
              <a:rPr lang="en-GB" dirty="0"/>
              <a:t>/inspection/plot_linear_model_coefficient_interpretation.html#lessons-learned</a:t>
            </a:r>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70</a:t>
            </a:fld>
            <a:endParaRPr lang="en-US"/>
          </a:p>
        </p:txBody>
      </p:sp>
    </p:spTree>
    <p:extLst>
      <p:ext uri="{BB962C8B-B14F-4D97-AF65-F5344CB8AC3E}">
        <p14:creationId xmlns:p14="http://schemas.microsoft.com/office/powerpoint/2010/main" val="15998366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lets have a look at a classifier</a:t>
            </a:r>
          </a:p>
        </p:txBody>
      </p:sp>
      <p:sp>
        <p:nvSpPr>
          <p:cNvPr id="4" name="Slide Number Placeholder 3"/>
          <p:cNvSpPr>
            <a:spLocks noGrp="1"/>
          </p:cNvSpPr>
          <p:nvPr>
            <p:ph type="sldNum" sz="quarter" idx="5"/>
          </p:nvPr>
        </p:nvSpPr>
        <p:spPr/>
        <p:txBody>
          <a:bodyPr/>
          <a:lstStyle/>
          <a:p>
            <a:fld id="{9C33CD6E-15C0-4999-87D7-BA9ECB6CAB76}" type="slidenum">
              <a:rPr lang="en-US" smtClean="0"/>
              <a:pPr/>
              <a:t>71</a:t>
            </a:fld>
            <a:endParaRPr lang="en-US"/>
          </a:p>
        </p:txBody>
      </p:sp>
    </p:spTree>
    <p:extLst>
      <p:ext uri="{BB962C8B-B14F-4D97-AF65-F5344CB8AC3E}">
        <p14:creationId xmlns:p14="http://schemas.microsoft.com/office/powerpoint/2010/main" val="940782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9</a:t>
            </a:fld>
            <a:endParaRPr lang="en-US"/>
          </a:p>
        </p:txBody>
      </p:sp>
    </p:spTree>
    <p:extLst>
      <p:ext uri="{BB962C8B-B14F-4D97-AF65-F5344CB8AC3E}">
        <p14:creationId xmlns:p14="http://schemas.microsoft.com/office/powerpoint/2010/main" val="2301822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previously discussed how Decision Tree classifiers were aimed to reduce impurity metrics such as gini impurity.</a:t>
            </a:r>
          </a:p>
          <a:p>
            <a:endParaRPr lang="en-NL" dirty="0"/>
          </a:p>
          <a:p>
            <a:r>
              <a:rPr lang="en-NL" dirty="0"/>
              <a:t>For (scikit-learn) decision trees </a:t>
            </a:r>
            <a:r>
              <a:rPr lang="en-US" dirty="0"/>
              <a:t>a feature’s importance is calculated by </a:t>
            </a:r>
            <a:r>
              <a:rPr lang="en-GB" sz="1200" b="0" i="0" kern="1200" dirty="0">
                <a:solidFill>
                  <a:schemeClr val="tx1"/>
                </a:solidFill>
                <a:effectLst/>
                <a:latin typeface="+mn-lt"/>
                <a:ea typeface="+mn-ea"/>
                <a:cs typeface="+mn-cs"/>
              </a:rPr>
              <a:t>it's total contribution in reducing the impurity.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It is easy to extract the feature </a:t>
            </a:r>
            <a:r>
              <a:rPr lang="en-GB" sz="1200" b="0" i="0" kern="1200" dirty="0" err="1">
                <a:solidFill>
                  <a:schemeClr val="tx1"/>
                </a:solidFill>
                <a:effectLst/>
                <a:latin typeface="+mn-lt"/>
                <a:ea typeface="+mn-ea"/>
                <a:cs typeface="+mn-cs"/>
              </a:rPr>
              <a:t>importances</a:t>
            </a:r>
            <a:r>
              <a:rPr lang="en-GB" sz="1200" b="0" i="0" kern="1200" dirty="0">
                <a:solidFill>
                  <a:schemeClr val="tx1"/>
                </a:solidFill>
                <a:effectLst/>
                <a:latin typeface="+mn-lt"/>
                <a:ea typeface="+mn-ea"/>
                <a:cs typeface="+mn-cs"/>
              </a:rPr>
              <a:t> from a decision tree with scikit-learn.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Without getting too deep into the mathematics, let’s take a closer look as to why this is the case.</a:t>
            </a:r>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72</a:t>
            </a:fld>
            <a:endParaRPr lang="en-US"/>
          </a:p>
        </p:txBody>
      </p:sp>
    </p:spTree>
    <p:extLst>
      <p:ext uri="{BB962C8B-B14F-4D97-AF65-F5344CB8AC3E}">
        <p14:creationId xmlns:p14="http://schemas.microsoft.com/office/powerpoint/2010/main" val="226637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The decision we take about flipper length results in a large drop in gini impurity for both the left and right branches.</a:t>
            </a:r>
          </a:p>
          <a:p>
            <a:endParaRPr lang="en-NL" dirty="0"/>
          </a:p>
          <a:p>
            <a:r>
              <a:rPr lang="en-NL" dirty="0"/>
              <a:t>In addition, as this is the root of the tree it affects a lot of datapoints.</a:t>
            </a:r>
          </a:p>
        </p:txBody>
      </p:sp>
      <p:sp>
        <p:nvSpPr>
          <p:cNvPr id="4" name="Slide Number Placeholder 3"/>
          <p:cNvSpPr>
            <a:spLocks noGrp="1"/>
          </p:cNvSpPr>
          <p:nvPr>
            <p:ph type="sldNum" sz="quarter" idx="5"/>
          </p:nvPr>
        </p:nvSpPr>
        <p:spPr/>
        <p:txBody>
          <a:bodyPr/>
          <a:lstStyle/>
          <a:p>
            <a:fld id="{9C33CD6E-15C0-4999-87D7-BA9ECB6CAB76}" type="slidenum">
              <a:rPr lang="en-US" smtClean="0"/>
              <a:pPr/>
              <a:t>73</a:t>
            </a:fld>
            <a:endParaRPr lang="en-US"/>
          </a:p>
        </p:txBody>
      </p:sp>
    </p:spTree>
    <p:extLst>
      <p:ext uri="{BB962C8B-B14F-4D97-AF65-F5344CB8AC3E}">
        <p14:creationId xmlns:p14="http://schemas.microsoft.com/office/powerpoint/2010/main" val="33908130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In contrast the decisions about body mass do not reduce impurity as much.</a:t>
            </a:r>
          </a:p>
          <a:p>
            <a:endParaRPr lang="en-NL" dirty="0"/>
          </a:p>
          <a:p>
            <a:r>
              <a:rPr lang="en-NL" dirty="0"/>
              <a:t>The left node results in an impurity of 0 in its leaves but it was already small beforhand.</a:t>
            </a:r>
          </a:p>
          <a:p>
            <a:endParaRPr lang="en-NL" dirty="0"/>
          </a:p>
          <a:p>
            <a:r>
              <a:rPr lang="en-NL" dirty="0"/>
              <a:t>For the right node, gini impurity actually increases in the left leaf. However, it should be noted that this only affects 3 datapoints</a:t>
            </a:r>
          </a:p>
        </p:txBody>
      </p:sp>
      <p:sp>
        <p:nvSpPr>
          <p:cNvPr id="4" name="Slide Number Placeholder 3"/>
          <p:cNvSpPr>
            <a:spLocks noGrp="1"/>
          </p:cNvSpPr>
          <p:nvPr>
            <p:ph type="sldNum" sz="quarter" idx="5"/>
          </p:nvPr>
        </p:nvSpPr>
        <p:spPr/>
        <p:txBody>
          <a:bodyPr/>
          <a:lstStyle/>
          <a:p>
            <a:fld id="{9C33CD6E-15C0-4999-87D7-BA9ECB6CAB76}" type="slidenum">
              <a:rPr lang="en-US" smtClean="0"/>
              <a:pPr/>
              <a:t>74</a:t>
            </a:fld>
            <a:endParaRPr lang="en-US"/>
          </a:p>
        </p:txBody>
      </p:sp>
    </p:spTree>
    <p:extLst>
      <p:ext uri="{BB962C8B-B14F-4D97-AF65-F5344CB8AC3E}">
        <p14:creationId xmlns:p14="http://schemas.microsoft.com/office/powerpoint/2010/main" val="37336523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We’ll now look at an extension of the decision tree classifier.</a:t>
            </a:r>
          </a:p>
          <a:p>
            <a:endParaRPr lang="en-NL" dirty="0"/>
          </a:p>
          <a:p>
            <a:r>
              <a:rPr lang="en-NL" dirty="0"/>
              <a:t>A random forest is an “ensemble” model that consists of multiple decision trees.</a:t>
            </a:r>
          </a:p>
        </p:txBody>
      </p:sp>
      <p:sp>
        <p:nvSpPr>
          <p:cNvPr id="4" name="Slide Number Placeholder 3"/>
          <p:cNvSpPr>
            <a:spLocks noGrp="1"/>
          </p:cNvSpPr>
          <p:nvPr>
            <p:ph type="sldNum" sz="quarter" idx="5"/>
          </p:nvPr>
        </p:nvSpPr>
        <p:spPr/>
        <p:txBody>
          <a:bodyPr/>
          <a:lstStyle/>
          <a:p>
            <a:fld id="{9C33CD6E-15C0-4999-87D7-BA9ECB6CAB76}" type="slidenum">
              <a:rPr lang="en-US" smtClean="0"/>
              <a:pPr/>
              <a:t>75</a:t>
            </a:fld>
            <a:endParaRPr lang="en-US"/>
          </a:p>
        </p:txBody>
      </p:sp>
    </p:spTree>
    <p:extLst>
      <p:ext uri="{BB962C8B-B14F-4D97-AF65-F5344CB8AC3E}">
        <p14:creationId xmlns:p14="http://schemas.microsoft.com/office/powerpoint/2010/main" val="2963361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 random forest makes predictions by producing multiple decision trees and asking them to vote on the outcome.</a:t>
            </a:r>
          </a:p>
          <a:p>
            <a:endParaRPr lang="en-NL" dirty="0"/>
          </a:p>
          <a:p>
            <a:r>
              <a:rPr lang="en-NL" dirty="0"/>
              <a:t>The trees that are learnt from the data are different from one another because they are exposed to different subsets of the data – this stops them being too specific to the nuances of the original dataset .</a:t>
            </a:r>
          </a:p>
          <a:p>
            <a:endParaRPr lang="en-NL" dirty="0"/>
          </a:p>
          <a:p>
            <a:r>
              <a:rPr lang="en-NL" dirty="0"/>
              <a:t>(This means less variance due to the particular dataset chosen. In addition to this, they do not always consider every feature when they make a decision – which helps avoid overreliance on certain features and overfitting. The trees are also unrestricted so less modelling bias is place – less bias )</a:t>
            </a:r>
          </a:p>
          <a:p>
            <a:endParaRPr lang="en-NL" dirty="0"/>
          </a:p>
          <a:p>
            <a:r>
              <a:rPr lang="en-NL" dirty="0"/>
              <a:t>Random Forests may have more predictive power than single decision trees, but it comes at a cost to interpretability. There is no longer a singular set of rules that we can use to explain our predictions.</a:t>
            </a:r>
          </a:p>
          <a:p>
            <a:endParaRPr lang="en-NL" dirty="0"/>
          </a:p>
          <a:p>
            <a:r>
              <a:rPr lang="en-NL" dirty="0"/>
              <a:t>However, it is again easy to extract the feature importances from the model with Scikit-Learn.</a:t>
            </a:r>
          </a:p>
        </p:txBody>
      </p:sp>
      <p:sp>
        <p:nvSpPr>
          <p:cNvPr id="4" name="Slide Number Placeholder 3"/>
          <p:cNvSpPr>
            <a:spLocks noGrp="1"/>
          </p:cNvSpPr>
          <p:nvPr>
            <p:ph type="sldNum" sz="quarter" idx="5"/>
          </p:nvPr>
        </p:nvSpPr>
        <p:spPr/>
        <p:txBody>
          <a:bodyPr/>
          <a:lstStyle/>
          <a:p>
            <a:fld id="{9C33CD6E-15C0-4999-87D7-BA9ECB6CAB76}" type="slidenum">
              <a:rPr lang="en-US" smtClean="0"/>
              <a:pPr/>
              <a:t>76</a:t>
            </a:fld>
            <a:endParaRPr lang="en-US"/>
          </a:p>
        </p:txBody>
      </p:sp>
    </p:spTree>
    <p:extLst>
      <p:ext uri="{BB962C8B-B14F-4D97-AF65-F5344CB8AC3E}">
        <p14:creationId xmlns:p14="http://schemas.microsoft.com/office/powerpoint/2010/main" val="2661823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For a random forest, the feature importances are calculated by taking the averages from the trees in the forest.</a:t>
            </a:r>
          </a:p>
          <a:p>
            <a:endParaRPr lang="en-NL" dirty="0"/>
          </a:p>
          <a:p>
            <a:r>
              <a:rPr lang="en-NL" dirty="0"/>
              <a:t>However, feature importances ccomputed by impurity-based techniques (i.e. </a:t>
            </a:r>
            <a:r>
              <a:rPr lang="en-NL"/>
              <a:t>the ones used for the decision tree and random forest) </a:t>
            </a:r>
            <a:r>
              <a:rPr lang="en-NL" dirty="0"/>
              <a:t>can sometimes be misleading, as we will demosntrate in the next section.</a:t>
            </a:r>
          </a:p>
          <a:p>
            <a:endParaRPr lang="en-NL" dirty="0"/>
          </a:p>
          <a:p>
            <a:r>
              <a:rPr lang="en-GB" dirty="0"/>
              <a:t>https://scikit-</a:t>
            </a:r>
            <a:r>
              <a:rPr lang="en-GB" dirty="0" err="1"/>
              <a:t>learn.org</a:t>
            </a:r>
            <a:r>
              <a:rPr lang="en-GB" dirty="0"/>
              <a:t>/stable/</a:t>
            </a:r>
            <a:r>
              <a:rPr lang="en-GB" dirty="0" err="1"/>
              <a:t>auto_examples</a:t>
            </a:r>
            <a:r>
              <a:rPr lang="en-GB" dirty="0"/>
              <a:t>/ensemble/plot_forest_importances.html#feature-importance-based-on-mean-decrease-in-impurity</a:t>
            </a:r>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77</a:t>
            </a:fld>
            <a:endParaRPr lang="en-US"/>
          </a:p>
        </p:txBody>
      </p:sp>
    </p:spTree>
    <p:extLst>
      <p:ext uri="{BB962C8B-B14F-4D97-AF65-F5344CB8AC3E}">
        <p14:creationId xmlns:p14="http://schemas.microsoft.com/office/powerpoint/2010/main" val="23083292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78</a:t>
            </a:fld>
            <a:endParaRPr lang="en-US"/>
          </a:p>
        </p:txBody>
      </p:sp>
    </p:spTree>
    <p:extLst>
      <p:ext uri="{BB962C8B-B14F-4D97-AF65-F5344CB8AC3E}">
        <p14:creationId xmlns:p14="http://schemas.microsoft.com/office/powerpoint/2010/main" val="3535163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partial dependence plots</a:t>
            </a:r>
            <a:endParaRPr lang="en-GB"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79</a:t>
            </a:fld>
            <a:endParaRPr lang="en-US"/>
          </a:p>
        </p:txBody>
      </p:sp>
    </p:spTree>
    <p:extLst>
      <p:ext uri="{BB962C8B-B14F-4D97-AF65-F5344CB8AC3E}">
        <p14:creationId xmlns:p14="http://schemas.microsoft.com/office/powerpoint/2010/main" val="2441165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partial dependence plots</a:t>
            </a:r>
            <a:endParaRPr lang="en-GB"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80</a:t>
            </a:fld>
            <a:endParaRPr lang="en-US"/>
          </a:p>
        </p:txBody>
      </p:sp>
    </p:spTree>
    <p:extLst>
      <p:ext uri="{BB962C8B-B14F-4D97-AF65-F5344CB8AC3E}">
        <p14:creationId xmlns:p14="http://schemas.microsoft.com/office/powerpoint/2010/main" val="3006422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a:t>
            </a:r>
          </a:p>
          <a:p>
            <a:r>
              <a:rPr lang="en-US" dirty="0"/>
              <a:t>* Repeat</a:t>
            </a:r>
          </a:p>
          <a:p>
            <a:r>
              <a:rPr lang="en-US" dirty="0"/>
              <a:t>* Average</a:t>
            </a:r>
          </a:p>
          <a:p>
            <a:r>
              <a:rPr lang="en-US" dirty="0"/>
              <a:t>* Standard Deviation</a:t>
            </a:r>
          </a:p>
          <a:p>
            <a:pPr marL="171450" indent="-171450">
              <a:buFont typeface="Arial" panose="020B0604020202020204" pitchFamily="34" charset="0"/>
              <a:buChar char="•"/>
            </a:pPr>
            <a:r>
              <a:rPr lang="en-US" dirty="0"/>
              <a:t>Shuffle Multiple</a:t>
            </a:r>
          </a:p>
          <a:p>
            <a:pPr marL="171450" indent="-171450">
              <a:buFont typeface="Arial" panose="020B0604020202020204" pitchFamily="34" charset="0"/>
              <a:buChar char="•"/>
            </a:pPr>
            <a:br>
              <a:rPr lang="en-US" dirty="0"/>
            </a:br>
            <a:r>
              <a:rPr lang="en-US" dirty="0"/>
              <a:t>Explain difference scikit-learn (r2) and </a:t>
            </a:r>
            <a:r>
              <a:rPr lang="en-US" dirty="0" err="1"/>
              <a:t>dalex</a:t>
            </a:r>
            <a:r>
              <a:rPr lang="en-US" dirty="0"/>
              <a:t> (</a:t>
            </a:r>
            <a:r>
              <a:rPr lang="en-US" dirty="0" err="1"/>
              <a:t>rmse</a:t>
            </a:r>
            <a:r>
              <a:rPr lang="en-US" dirty="0"/>
              <a:t>)</a:t>
            </a:r>
          </a:p>
        </p:txBody>
      </p:sp>
      <p:sp>
        <p:nvSpPr>
          <p:cNvPr id="4" name="Slide Number Placeholder 3"/>
          <p:cNvSpPr>
            <a:spLocks noGrp="1"/>
          </p:cNvSpPr>
          <p:nvPr>
            <p:ph type="sldNum" sz="quarter" idx="5"/>
          </p:nvPr>
        </p:nvSpPr>
        <p:spPr/>
        <p:txBody>
          <a:bodyPr/>
          <a:lstStyle/>
          <a:p>
            <a:fld id="{9C33CD6E-15C0-4999-87D7-BA9ECB6CAB76}" type="slidenum">
              <a:rPr lang="en-US" smtClean="0"/>
              <a:pPr/>
              <a:t>81</a:t>
            </a:fld>
            <a:endParaRPr lang="en-US"/>
          </a:p>
        </p:txBody>
      </p:sp>
    </p:spTree>
    <p:extLst>
      <p:ext uri="{BB962C8B-B14F-4D97-AF65-F5344CB8AC3E}">
        <p14:creationId xmlns:p14="http://schemas.microsoft.com/office/powerpoint/2010/main" val="1502119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This section should contain: </a:t>
            </a:r>
          </a:p>
          <a:p>
            <a:pPr marL="171450" indent="-171450">
              <a:buFontTx/>
              <a:buChar char="-"/>
            </a:pPr>
            <a:r>
              <a:rPr lang="en-NL" dirty="0"/>
              <a:t>History, definition and why of interpretability</a:t>
            </a:r>
          </a:p>
          <a:p>
            <a:pPr marL="171450" indent="-171450">
              <a:buFontTx/>
              <a:buChar char="-"/>
            </a:pPr>
            <a:r>
              <a:rPr lang="en-NL" dirty="0"/>
              <a:t>Example based algorithms</a:t>
            </a:r>
          </a:p>
        </p:txBody>
      </p:sp>
      <p:sp>
        <p:nvSpPr>
          <p:cNvPr id="4" name="Slide Number Placeholder 3"/>
          <p:cNvSpPr>
            <a:spLocks noGrp="1"/>
          </p:cNvSpPr>
          <p:nvPr>
            <p:ph type="sldNum" sz="quarter" idx="5"/>
          </p:nvPr>
        </p:nvSpPr>
        <p:spPr/>
        <p:txBody>
          <a:bodyPr/>
          <a:lstStyle/>
          <a:p>
            <a:fld id="{9C33CD6E-15C0-4999-87D7-BA9ECB6CAB76}" type="slidenum">
              <a:rPr lang="en-US" smtClean="0"/>
              <a:pPr/>
              <a:t>10</a:t>
            </a:fld>
            <a:endParaRPr lang="en-US"/>
          </a:p>
        </p:txBody>
      </p:sp>
    </p:spTree>
    <p:extLst>
      <p:ext uri="{BB962C8B-B14F-4D97-AF65-F5344CB8AC3E}">
        <p14:creationId xmlns:p14="http://schemas.microsoft.com/office/powerpoint/2010/main" val="25119294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a:p>
            <a:endParaRPr lang="en-NL" dirty="0"/>
          </a:p>
          <a:p>
            <a:endParaRPr lang="en-NL" dirty="0"/>
          </a:p>
          <a:p>
            <a:r>
              <a:rPr lang="en-GB" sz="1200" b="0" i="0" kern="1200" dirty="0">
                <a:solidFill>
                  <a:schemeClr val="tx1"/>
                </a:solidFill>
                <a:effectLst/>
                <a:latin typeface="+mn-lt"/>
                <a:ea typeface="+mn-ea"/>
                <a:cs typeface="+mn-cs"/>
              </a:rPr>
              <a:t>If features are correlated, the permutation feature importance </a:t>
            </a:r>
            <a:r>
              <a:rPr lang="en-GB" sz="1200" b="1" i="0" kern="1200" dirty="0">
                <a:solidFill>
                  <a:schemeClr val="tx1"/>
                </a:solidFill>
                <a:effectLst/>
                <a:latin typeface="+mn-lt"/>
                <a:ea typeface="+mn-ea"/>
                <a:cs typeface="+mn-cs"/>
              </a:rPr>
              <a:t>can be biased by unrealistic data instances</a:t>
            </a:r>
            <a:r>
              <a:rPr lang="en-GB" sz="1200" b="0" i="0" kern="1200" dirty="0">
                <a:solidFill>
                  <a:schemeClr val="tx1"/>
                </a:solidFill>
                <a:effectLst/>
                <a:latin typeface="+mn-lt"/>
                <a:ea typeface="+mn-ea"/>
                <a:cs typeface="+mn-cs"/>
              </a:rPr>
              <a:t>. When they are positively correlated (like height and weight of a person) and I shuffle one of the features, I create new instances that are unlikely or even physically impossible (2 meter person weighing 30 kg for example), yet I use these new instances to measure the importance. In other words, for the permutation feature importance of a correlated feature, we consider how much the model performance decreases when we exchange the feature with values we would never observe in reality. Check if the features are strongly correlated and be careful about the interpretation of the feature importance if they are.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You </a:t>
            </a:r>
            <a:r>
              <a:rPr lang="en-GB" sz="1200" b="1" i="0" kern="1200" dirty="0">
                <a:solidFill>
                  <a:schemeClr val="tx1"/>
                </a:solidFill>
                <a:effectLst/>
                <a:latin typeface="+mn-lt"/>
                <a:ea typeface="+mn-ea"/>
                <a:cs typeface="+mn-cs"/>
              </a:rPr>
              <a:t>need access to the true outcome</a:t>
            </a:r>
            <a:r>
              <a:rPr lang="en-GB" sz="1200" b="0" i="0" kern="1200" dirty="0">
                <a:solidFill>
                  <a:schemeClr val="tx1"/>
                </a:solidFill>
                <a:effectLst/>
                <a:latin typeface="+mn-lt"/>
                <a:ea typeface="+mn-ea"/>
                <a:cs typeface="+mn-cs"/>
              </a:rPr>
              <a:t>. If someone only provides you with the model and </a:t>
            </a:r>
            <a:r>
              <a:rPr lang="en-GB" sz="1200" b="0" i="0" kern="1200" dirty="0" err="1">
                <a:solidFill>
                  <a:schemeClr val="tx1"/>
                </a:solidFill>
                <a:effectLst/>
                <a:latin typeface="+mn-lt"/>
                <a:ea typeface="+mn-ea"/>
                <a:cs typeface="+mn-cs"/>
              </a:rPr>
              <a:t>unlabeled</a:t>
            </a:r>
            <a:r>
              <a:rPr lang="en-GB" sz="1200" b="0" i="0" kern="1200" dirty="0">
                <a:solidFill>
                  <a:schemeClr val="tx1"/>
                </a:solidFill>
                <a:effectLst/>
                <a:latin typeface="+mn-lt"/>
                <a:ea typeface="+mn-ea"/>
                <a:cs typeface="+mn-cs"/>
              </a:rPr>
              <a:t> data – but not the true outcome – you cannot compute the permutation feature importance.</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Permutation feature importance is </a:t>
            </a:r>
            <a:r>
              <a:rPr lang="en-GB" sz="1200" b="1" i="0" kern="1200" dirty="0">
                <a:solidFill>
                  <a:schemeClr val="tx1"/>
                </a:solidFill>
                <a:effectLst/>
                <a:latin typeface="+mn-lt"/>
                <a:ea typeface="+mn-ea"/>
                <a:cs typeface="+mn-cs"/>
              </a:rPr>
              <a:t>linked to the error of the model</a:t>
            </a:r>
            <a:r>
              <a:rPr lang="en-GB" sz="1200" b="0" i="0" kern="1200" dirty="0">
                <a:solidFill>
                  <a:schemeClr val="tx1"/>
                </a:solidFill>
                <a:effectLst/>
                <a:latin typeface="+mn-lt"/>
                <a:ea typeface="+mn-ea"/>
                <a:cs typeface="+mn-cs"/>
              </a:rPr>
              <a:t>. This is not inherently bad, but in some cases not what you need. In some cases, you might prefer to know how much the model’s output varies for a feature without considering what it means for performance. For example, you want to find out how robust your model’s output is when someone manipulates the features. In this case, you would not be interested in how much the model performance decreases when a feature is permuted, but how much of the model’s output variance is explained by each feature. Model variance (explained by the features) and feature importance correlate strongly when the model generalizes well (i.e. it does not overfit).</a:t>
            </a:r>
          </a:p>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82</a:t>
            </a:fld>
            <a:endParaRPr lang="en-US"/>
          </a:p>
        </p:txBody>
      </p:sp>
    </p:spTree>
    <p:extLst>
      <p:ext uri="{BB962C8B-B14F-4D97-AF65-F5344CB8AC3E}">
        <p14:creationId xmlns:p14="http://schemas.microsoft.com/office/powerpoint/2010/main" val="38446641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83</a:t>
            </a:fld>
            <a:endParaRPr lang="en-US"/>
          </a:p>
        </p:txBody>
      </p:sp>
    </p:spTree>
    <p:extLst>
      <p:ext uri="{BB962C8B-B14F-4D97-AF65-F5344CB8AC3E}">
        <p14:creationId xmlns:p14="http://schemas.microsoft.com/office/powerpoint/2010/main" val="40646659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Show table  local vs global importance vs sensitivity</a:t>
            </a:r>
          </a:p>
          <a:p>
            <a:r>
              <a:rPr lang="en-NL" dirty="0"/>
              <a:t>Advantages &amp; disadvantages of each</a:t>
            </a:r>
          </a:p>
          <a:p>
            <a:endParaRPr lang="en-NL" dirty="0"/>
          </a:p>
          <a:p>
            <a:r>
              <a:rPr lang="en-NL" dirty="0"/>
              <a:t>Maybe Kahoot here? </a:t>
            </a:r>
          </a:p>
        </p:txBody>
      </p:sp>
      <p:sp>
        <p:nvSpPr>
          <p:cNvPr id="4" name="Slide Number Placeholder 3"/>
          <p:cNvSpPr>
            <a:spLocks noGrp="1"/>
          </p:cNvSpPr>
          <p:nvPr>
            <p:ph type="sldNum" sz="quarter" idx="5"/>
          </p:nvPr>
        </p:nvSpPr>
        <p:spPr/>
        <p:txBody>
          <a:bodyPr/>
          <a:lstStyle/>
          <a:p>
            <a:fld id="{9C33CD6E-15C0-4999-87D7-BA9ECB6CAB76}" type="slidenum">
              <a:rPr lang="en-US" smtClean="0"/>
              <a:pPr/>
              <a:t>85</a:t>
            </a:fld>
            <a:endParaRPr lang="en-US"/>
          </a:p>
        </p:txBody>
      </p:sp>
    </p:spTree>
    <p:extLst>
      <p:ext uri="{BB962C8B-B14F-4D97-AF65-F5344CB8AC3E}">
        <p14:creationId xmlns:p14="http://schemas.microsoft.com/office/powerpoint/2010/main" val="13453289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Show table  local vs global importance vs sensitivity</a:t>
            </a:r>
          </a:p>
          <a:p>
            <a:r>
              <a:rPr lang="en-NL" dirty="0"/>
              <a:t>Advantages &amp; disadvantages of each</a:t>
            </a:r>
          </a:p>
          <a:p>
            <a:endParaRPr lang="en-NL" dirty="0"/>
          </a:p>
          <a:p>
            <a:r>
              <a:rPr lang="en-NL" dirty="0"/>
              <a:t>Maybe Kahoot here? </a:t>
            </a:r>
          </a:p>
        </p:txBody>
      </p:sp>
      <p:sp>
        <p:nvSpPr>
          <p:cNvPr id="4" name="Slide Number Placeholder 3"/>
          <p:cNvSpPr>
            <a:spLocks noGrp="1"/>
          </p:cNvSpPr>
          <p:nvPr>
            <p:ph type="sldNum" sz="quarter" idx="5"/>
          </p:nvPr>
        </p:nvSpPr>
        <p:spPr/>
        <p:txBody>
          <a:bodyPr/>
          <a:lstStyle/>
          <a:p>
            <a:fld id="{9C33CD6E-15C0-4999-87D7-BA9ECB6CAB76}" type="slidenum">
              <a:rPr lang="en-US" smtClean="0"/>
              <a:pPr/>
              <a:t>86</a:t>
            </a:fld>
            <a:endParaRPr lang="en-US"/>
          </a:p>
        </p:txBody>
      </p:sp>
    </p:spTree>
    <p:extLst>
      <p:ext uri="{BB962C8B-B14F-4D97-AF65-F5344CB8AC3E}">
        <p14:creationId xmlns:p14="http://schemas.microsoft.com/office/powerpoint/2010/main" val="34195774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Show table  local vs global importance vs sensitivity</a:t>
            </a:r>
          </a:p>
          <a:p>
            <a:r>
              <a:rPr lang="en-NL" dirty="0"/>
              <a:t>Advantages &amp; disadvantages of each</a:t>
            </a:r>
          </a:p>
          <a:p>
            <a:endParaRPr lang="en-NL" dirty="0"/>
          </a:p>
          <a:p>
            <a:r>
              <a:rPr lang="en-NL" dirty="0"/>
              <a:t>Maybe Kahoot here? </a:t>
            </a:r>
          </a:p>
        </p:txBody>
      </p:sp>
      <p:sp>
        <p:nvSpPr>
          <p:cNvPr id="4" name="Slide Number Placeholder 3"/>
          <p:cNvSpPr>
            <a:spLocks noGrp="1"/>
          </p:cNvSpPr>
          <p:nvPr>
            <p:ph type="sldNum" sz="quarter" idx="5"/>
          </p:nvPr>
        </p:nvSpPr>
        <p:spPr/>
        <p:txBody>
          <a:bodyPr/>
          <a:lstStyle/>
          <a:p>
            <a:fld id="{9C33CD6E-15C0-4999-87D7-BA9ECB6CAB76}" type="slidenum">
              <a:rPr lang="en-US" smtClean="0"/>
              <a:pPr/>
              <a:t>87</a:t>
            </a:fld>
            <a:endParaRPr lang="en-US"/>
          </a:p>
        </p:txBody>
      </p:sp>
    </p:spTree>
    <p:extLst>
      <p:ext uri="{BB962C8B-B14F-4D97-AF65-F5344CB8AC3E}">
        <p14:creationId xmlns:p14="http://schemas.microsoft.com/office/powerpoint/2010/main" val="21159397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Show table  local vs global importance vs sensitivity</a:t>
            </a:r>
          </a:p>
          <a:p>
            <a:r>
              <a:rPr lang="en-NL" dirty="0"/>
              <a:t>Advantages &amp; disadvantages of each</a:t>
            </a:r>
          </a:p>
          <a:p>
            <a:endParaRPr lang="en-NL" dirty="0"/>
          </a:p>
          <a:p>
            <a:r>
              <a:rPr lang="en-NL" dirty="0"/>
              <a:t>Maybe Kahoot here? </a:t>
            </a:r>
          </a:p>
        </p:txBody>
      </p:sp>
      <p:sp>
        <p:nvSpPr>
          <p:cNvPr id="4" name="Slide Number Placeholder 3"/>
          <p:cNvSpPr>
            <a:spLocks noGrp="1"/>
          </p:cNvSpPr>
          <p:nvPr>
            <p:ph type="sldNum" sz="quarter" idx="5"/>
          </p:nvPr>
        </p:nvSpPr>
        <p:spPr/>
        <p:txBody>
          <a:bodyPr/>
          <a:lstStyle/>
          <a:p>
            <a:fld id="{9C33CD6E-15C0-4999-87D7-BA9ECB6CAB76}" type="slidenum">
              <a:rPr lang="en-US" smtClean="0"/>
              <a:pPr/>
              <a:t>88</a:t>
            </a:fld>
            <a:endParaRPr lang="en-US"/>
          </a:p>
        </p:txBody>
      </p:sp>
    </p:spTree>
    <p:extLst>
      <p:ext uri="{BB962C8B-B14F-4D97-AF65-F5344CB8AC3E}">
        <p14:creationId xmlns:p14="http://schemas.microsoft.com/office/powerpoint/2010/main" val="8734889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Show table  local vs global importance vs sensitivity</a:t>
            </a:r>
          </a:p>
          <a:p>
            <a:r>
              <a:rPr lang="en-NL" dirty="0"/>
              <a:t>Advantages &amp; disadvantages of each</a:t>
            </a:r>
          </a:p>
          <a:p>
            <a:endParaRPr lang="en-NL" dirty="0"/>
          </a:p>
          <a:p>
            <a:r>
              <a:rPr lang="en-NL" dirty="0"/>
              <a:t>Maybe Kahoot here? </a:t>
            </a:r>
          </a:p>
        </p:txBody>
      </p:sp>
      <p:sp>
        <p:nvSpPr>
          <p:cNvPr id="4" name="Slide Number Placeholder 3"/>
          <p:cNvSpPr>
            <a:spLocks noGrp="1"/>
          </p:cNvSpPr>
          <p:nvPr>
            <p:ph type="sldNum" sz="quarter" idx="5"/>
          </p:nvPr>
        </p:nvSpPr>
        <p:spPr/>
        <p:txBody>
          <a:bodyPr/>
          <a:lstStyle/>
          <a:p>
            <a:fld id="{9C33CD6E-15C0-4999-87D7-BA9ECB6CAB76}" type="slidenum">
              <a:rPr lang="en-US" smtClean="0"/>
              <a:pPr/>
              <a:t>89</a:t>
            </a:fld>
            <a:endParaRPr lang="en-US"/>
          </a:p>
        </p:txBody>
      </p:sp>
    </p:spTree>
    <p:extLst>
      <p:ext uri="{BB962C8B-B14F-4D97-AF65-F5344CB8AC3E}">
        <p14:creationId xmlns:p14="http://schemas.microsoft.com/office/powerpoint/2010/main" val="19792965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Show table  local vs global importance vs sensitivity</a:t>
            </a:r>
          </a:p>
          <a:p>
            <a:r>
              <a:rPr lang="en-NL" dirty="0"/>
              <a:t>Advantages &amp; disadvantages of each</a:t>
            </a:r>
          </a:p>
          <a:p>
            <a:endParaRPr lang="en-NL" dirty="0"/>
          </a:p>
          <a:p>
            <a:r>
              <a:rPr lang="en-NL" dirty="0"/>
              <a:t>Maybe Kahoot here? </a:t>
            </a:r>
          </a:p>
        </p:txBody>
      </p:sp>
      <p:sp>
        <p:nvSpPr>
          <p:cNvPr id="4" name="Slide Number Placeholder 3"/>
          <p:cNvSpPr>
            <a:spLocks noGrp="1"/>
          </p:cNvSpPr>
          <p:nvPr>
            <p:ph type="sldNum" sz="quarter" idx="5"/>
          </p:nvPr>
        </p:nvSpPr>
        <p:spPr/>
        <p:txBody>
          <a:bodyPr/>
          <a:lstStyle/>
          <a:p>
            <a:fld id="{9C33CD6E-15C0-4999-87D7-BA9ECB6CAB76}" type="slidenum">
              <a:rPr lang="en-US" smtClean="0"/>
              <a:pPr/>
              <a:t>90</a:t>
            </a:fld>
            <a:endParaRPr lang="en-US"/>
          </a:p>
        </p:txBody>
      </p:sp>
    </p:spTree>
    <p:extLst>
      <p:ext uri="{BB962C8B-B14F-4D97-AF65-F5344CB8AC3E}">
        <p14:creationId xmlns:p14="http://schemas.microsoft.com/office/powerpoint/2010/main" val="4465364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Summarise what we’ve covered</a:t>
            </a:r>
          </a:p>
        </p:txBody>
      </p:sp>
      <p:sp>
        <p:nvSpPr>
          <p:cNvPr id="4" name="Slide Number Placeholder 3"/>
          <p:cNvSpPr>
            <a:spLocks noGrp="1"/>
          </p:cNvSpPr>
          <p:nvPr>
            <p:ph type="sldNum" sz="quarter" idx="5"/>
          </p:nvPr>
        </p:nvSpPr>
        <p:spPr/>
        <p:txBody>
          <a:bodyPr/>
          <a:lstStyle/>
          <a:p>
            <a:fld id="{9C33CD6E-15C0-4999-87D7-BA9ECB6CAB76}" type="slidenum">
              <a:rPr lang="en-US" smtClean="0"/>
              <a:pPr/>
              <a:t>92</a:t>
            </a:fld>
            <a:endParaRPr lang="en-US"/>
          </a:p>
        </p:txBody>
      </p:sp>
    </p:spTree>
    <p:extLst>
      <p:ext uri="{BB962C8B-B14F-4D97-AF65-F5344CB8AC3E}">
        <p14:creationId xmlns:p14="http://schemas.microsoft.com/office/powerpoint/2010/main" val="8177174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a:p>
            <a:r>
              <a:rPr lang="en-NL" dirty="0"/>
              <a:t>Take this opportunity to advertise our other talks</a:t>
            </a:r>
          </a:p>
        </p:txBody>
      </p:sp>
      <p:sp>
        <p:nvSpPr>
          <p:cNvPr id="4" name="Slide Number Placeholder 3"/>
          <p:cNvSpPr>
            <a:spLocks noGrp="1"/>
          </p:cNvSpPr>
          <p:nvPr>
            <p:ph type="sldNum" sz="quarter" idx="5"/>
          </p:nvPr>
        </p:nvSpPr>
        <p:spPr/>
        <p:txBody>
          <a:bodyPr/>
          <a:lstStyle/>
          <a:p>
            <a:fld id="{9C33CD6E-15C0-4999-87D7-BA9ECB6CAB76}" type="slidenum">
              <a:rPr lang="en-US" smtClean="0"/>
              <a:pPr/>
              <a:t>93</a:t>
            </a:fld>
            <a:endParaRPr lang="en-US"/>
          </a:p>
        </p:txBody>
      </p:sp>
    </p:spTree>
    <p:extLst>
      <p:ext uri="{BB962C8B-B14F-4D97-AF65-F5344CB8AC3E}">
        <p14:creationId xmlns:p14="http://schemas.microsoft.com/office/powerpoint/2010/main" val="2513579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C33CD6E-15C0-4999-87D7-BA9ECB6CAB76}" type="slidenum">
              <a:rPr lang="en-US" smtClean="0"/>
              <a:pPr/>
              <a:t>11</a:t>
            </a:fld>
            <a:endParaRPr lang="en-US"/>
          </a:p>
        </p:txBody>
      </p:sp>
    </p:spTree>
    <p:extLst>
      <p:ext uri="{BB962C8B-B14F-4D97-AF65-F5344CB8AC3E}">
        <p14:creationId xmlns:p14="http://schemas.microsoft.com/office/powerpoint/2010/main" val="21420789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We’re Data Science Educators! </a:t>
            </a:r>
          </a:p>
        </p:txBody>
      </p:sp>
      <p:sp>
        <p:nvSpPr>
          <p:cNvPr id="4" name="Slide Number Placeholder 3"/>
          <p:cNvSpPr>
            <a:spLocks noGrp="1"/>
          </p:cNvSpPr>
          <p:nvPr>
            <p:ph type="sldNum" sz="quarter" idx="5"/>
          </p:nvPr>
        </p:nvSpPr>
        <p:spPr/>
        <p:txBody>
          <a:bodyPr/>
          <a:lstStyle/>
          <a:p>
            <a:fld id="{9C33CD6E-15C0-4999-87D7-BA9ECB6CAB76}" type="slidenum">
              <a:rPr lang="en-US" smtClean="0"/>
              <a:pPr/>
              <a:t>94</a:t>
            </a:fld>
            <a:endParaRPr lang="en-US"/>
          </a:p>
        </p:txBody>
      </p:sp>
    </p:spTree>
    <p:extLst>
      <p:ext uri="{BB962C8B-B14F-4D97-AF65-F5344CB8AC3E}">
        <p14:creationId xmlns:p14="http://schemas.microsoft.com/office/powerpoint/2010/main" val="2218518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342900" y="114300"/>
            <a:ext cx="2888743" cy="2825428"/>
          </a:xfrm>
          <a:prstGeom prst="rect">
            <a:avLst/>
          </a:prstGeom>
        </p:spPr>
      </p:pic>
      <p:pic>
        <p:nvPicPr>
          <p:cNvPr id="7" name="Picture 6" descr="A person standing in front of a wall&#10;&#10;Description automatically generated">
            <a:extLst>
              <a:ext uri="{FF2B5EF4-FFF2-40B4-BE49-F238E27FC236}">
                <a16:creationId xmlns:a16="http://schemas.microsoft.com/office/drawing/2014/main" id="{8F01E074-A8BC-F041-934D-3A46AA653468}"/>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0" y="-664029"/>
            <a:ext cx="12279086" cy="8186057"/>
          </a:xfrm>
          <a:prstGeom prst="rect">
            <a:avLst/>
          </a:prstGeom>
        </p:spPr>
      </p:pic>
      <p:sp>
        <p:nvSpPr>
          <p:cNvPr id="4" name="Titel 1"/>
          <p:cNvSpPr>
            <a:spLocks noGrp="1"/>
          </p:cNvSpPr>
          <p:nvPr>
            <p:ph type="title" hasCustomPrompt="1"/>
          </p:nvPr>
        </p:nvSpPr>
        <p:spPr>
          <a:xfrm>
            <a:off x="914399" y="4191616"/>
            <a:ext cx="11053823" cy="934033"/>
          </a:xfrm>
          <a:ln w="76200">
            <a:noFill/>
          </a:ln>
        </p:spPr>
        <p:txBody>
          <a:bodyPr wrap="square" tIns="36000" bIns="0" anchor="b">
            <a:spAutoFit/>
          </a:bodyPr>
          <a:lstStyle>
            <a:lvl1pPr algn="l">
              <a:lnSpc>
                <a:spcPts val="7000"/>
              </a:lnSpc>
              <a:defRPr sz="5000" b="1" u="none" baseline="0">
                <a:solidFill>
                  <a:schemeClr val="accent1"/>
                </a:solidFill>
                <a:uFill>
                  <a:solidFill>
                    <a:schemeClr val="bg1"/>
                  </a:solidFill>
                </a:uFill>
              </a:defRPr>
            </a:lvl1pPr>
          </a:lstStyle>
          <a:p>
            <a:r>
              <a:rPr lang="en-GB" noProof="0"/>
              <a:t>Click to add chapter title</a:t>
            </a:r>
          </a:p>
        </p:txBody>
      </p:sp>
      <p:sp>
        <p:nvSpPr>
          <p:cNvPr id="5" name="Subtitle 2"/>
          <p:cNvSpPr>
            <a:spLocks noGrp="1"/>
          </p:cNvSpPr>
          <p:nvPr>
            <p:ph type="subTitle" idx="1" hasCustomPrompt="1"/>
          </p:nvPr>
        </p:nvSpPr>
        <p:spPr>
          <a:xfrm>
            <a:off x="914399" y="5125649"/>
            <a:ext cx="11053823" cy="741751"/>
          </a:xfrm>
        </p:spPr>
        <p:txBody>
          <a:bodyPr tIns="0" bIns="36000" anchor="t" anchorCtr="0">
            <a:noAutofit/>
          </a:bodyPr>
          <a:lstStyle>
            <a:lvl1pPr marL="0" indent="0" algn="l">
              <a:lnSpc>
                <a:spcPts val="6000"/>
              </a:lnSpc>
              <a:buNone/>
              <a:defRPr sz="40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add subtitle</a:t>
            </a:r>
          </a:p>
        </p:txBody>
      </p:sp>
      <p:sp>
        <p:nvSpPr>
          <p:cNvPr id="6" name="Text Placeholder 9"/>
          <p:cNvSpPr>
            <a:spLocks noGrp="1"/>
          </p:cNvSpPr>
          <p:nvPr>
            <p:ph type="body" sz="quarter" idx="13" hasCustomPrompt="1"/>
          </p:nvPr>
        </p:nvSpPr>
        <p:spPr>
          <a:xfrm>
            <a:off x="914399" y="5867400"/>
            <a:ext cx="11053823" cy="396000"/>
          </a:xfrm>
        </p:spPr>
        <p:txBody>
          <a:bodyPr tIns="0">
            <a:noAutofit/>
          </a:bodyPr>
          <a:lstStyle>
            <a:lvl1pPr>
              <a:lnSpc>
                <a:spcPts val="3000"/>
              </a:lnSpc>
              <a:defRPr sz="2500" b="0" baseline="0">
                <a:solidFill>
                  <a:schemeClr val="bg2"/>
                </a:solidFill>
              </a:defRPr>
            </a:lvl1pPr>
          </a:lstStyle>
          <a:p>
            <a:pPr lvl="0"/>
            <a:r>
              <a:rPr lang="en-US"/>
              <a:t>Full Name </a:t>
            </a:r>
            <a:r>
              <a:rPr lang="mr-IN"/>
              <a:t>–</a:t>
            </a:r>
            <a:r>
              <a:rPr lang="en-US"/>
              <a:t> xx.xx.201x </a:t>
            </a:r>
            <a:r>
              <a:rPr lang="mr-IN"/>
              <a:t>–</a:t>
            </a:r>
            <a:r>
              <a:rPr lang="en-US"/>
              <a:t> version </a:t>
            </a:r>
            <a:r>
              <a:rPr lang="en-US" err="1"/>
              <a:t>nr</a:t>
            </a:r>
            <a:endParaRPr lang="en-US"/>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Rectangle 2"/>
          <p:cNvSpPr/>
          <p:nvPr userDrawn="1"/>
        </p:nvSpPr>
        <p:spPr>
          <a:xfrm>
            <a:off x="0" y="0"/>
            <a:ext cx="50673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useo Sans 500" panose="02000000000000000000" pitchFamily="2" charset="77"/>
            </a:endParaRPr>
          </a:p>
        </p:txBody>
      </p:sp>
      <p:sp>
        <p:nvSpPr>
          <p:cNvPr id="2" name="Title 1"/>
          <p:cNvSpPr>
            <a:spLocks noGrp="1"/>
          </p:cNvSpPr>
          <p:nvPr>
            <p:ph type="title"/>
          </p:nvPr>
        </p:nvSpPr>
        <p:spPr>
          <a:xfrm>
            <a:off x="360000" y="314324"/>
            <a:ext cx="4440600" cy="1095376"/>
          </a:xfrm>
        </p:spPr>
        <p:txBody>
          <a:bodyPr rIns="0" anchor="b">
            <a:noAutofit/>
          </a:bodyPr>
          <a:lstStyle>
            <a:lvl1pPr>
              <a:defRPr sz="3200"/>
            </a:lvl1pPr>
          </a:lstStyle>
          <a:p>
            <a:r>
              <a:rPr lang="en-US" noProof="0"/>
              <a:t>Click to edit Master title style</a:t>
            </a:r>
            <a:endParaRPr lang="en-GB" noProof="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B6E27945-FA9B-403D-BA8B-1AE065A8CDA9}" type="slidenum">
              <a:rPr lang="en-US" smtClean="0"/>
              <a:pPr/>
              <a:t>‹#›</a:t>
            </a:fld>
            <a:endParaRPr lang="en-US"/>
          </a:p>
        </p:txBody>
      </p:sp>
      <p:sp>
        <p:nvSpPr>
          <p:cNvPr id="11" name="Text Placeholder 12"/>
          <p:cNvSpPr>
            <a:spLocks noGrp="1"/>
          </p:cNvSpPr>
          <p:nvPr>
            <p:ph type="body" sz="quarter" idx="15"/>
          </p:nvPr>
        </p:nvSpPr>
        <p:spPr>
          <a:xfrm>
            <a:off x="360363" y="1592337"/>
            <a:ext cx="4440237" cy="567967"/>
          </a:xfrm>
        </p:spPr>
        <p:txBody>
          <a:bodyPr rIns="0" anchor="b" anchorCtr="0">
            <a:normAutofit/>
          </a:bodyPr>
          <a:lstStyle>
            <a:lvl1pPr>
              <a:defRPr sz="2000" b="1">
                <a:solidFill>
                  <a:schemeClr val="bg1"/>
                </a:solidFill>
              </a:defRPr>
            </a:lvl1pPr>
            <a:lvl2pPr marL="0" indent="0">
              <a:buNone/>
              <a:defRPr/>
            </a:lvl2pPr>
          </a:lstStyle>
          <a:p>
            <a:pPr lvl="0"/>
            <a:r>
              <a:rPr lang="en-US" noProof="0"/>
              <a:t>Edit Master text styles</a:t>
            </a:r>
          </a:p>
        </p:txBody>
      </p:sp>
      <p:pic>
        <p:nvPicPr>
          <p:cNvPr id="8" name="Picture 7"/>
          <p:cNvPicPr>
            <a:picLocks noChangeAspect="1"/>
          </p:cNvPicPr>
          <p:nvPr userDrawn="1"/>
        </p:nvPicPr>
        <p:blipFill>
          <a:blip r:embed="rId2"/>
          <a:stretch>
            <a:fillRect/>
          </a:stretch>
        </p:blipFill>
        <p:spPr>
          <a:xfrm>
            <a:off x="92095" y="5521123"/>
            <a:ext cx="1343166" cy="1313727"/>
          </a:xfrm>
          <a:prstGeom prst="rect">
            <a:avLst/>
          </a:prstGeom>
        </p:spPr>
      </p:pic>
      <p:sp>
        <p:nvSpPr>
          <p:cNvPr id="12" name="Text Placeholder 12"/>
          <p:cNvSpPr>
            <a:spLocks noGrp="1"/>
          </p:cNvSpPr>
          <p:nvPr>
            <p:ph type="body" sz="quarter" idx="16"/>
          </p:nvPr>
        </p:nvSpPr>
        <p:spPr>
          <a:xfrm>
            <a:off x="366459" y="2159232"/>
            <a:ext cx="4434141" cy="3479568"/>
          </a:xfrm>
        </p:spPr>
        <p:txBody>
          <a:bodyPr rIns="0">
            <a:normAutofit/>
          </a:bodyPr>
          <a:lstStyle>
            <a:lvl1pPr>
              <a:buClr>
                <a:schemeClr val="bg1"/>
              </a:buClr>
              <a:defRPr sz="1800" b="0">
                <a:solidFill>
                  <a:schemeClr val="bg1"/>
                </a:solidFill>
              </a:defRPr>
            </a:lvl1pPr>
            <a:lvl2pPr marL="182563" indent="-182563">
              <a:buClr>
                <a:schemeClr val="bg1"/>
              </a:buClr>
              <a:buFont typeface="Arial" panose="020B0604020202020204" pitchFamily="34" charset="0"/>
              <a:buChar char="•"/>
              <a:tabLst>
                <a:tab pos="182563" algn="l"/>
              </a:tabLst>
              <a:defRPr sz="1800">
                <a:solidFill>
                  <a:schemeClr val="bg1"/>
                </a:solidFill>
              </a:defRPr>
            </a:lvl2pPr>
            <a:lvl3pPr marL="357188" indent="-180000">
              <a:buClr>
                <a:schemeClr val="bg1"/>
              </a:buClr>
              <a:defRPr sz="1800">
                <a:solidFill>
                  <a:schemeClr val="bg1"/>
                </a:solidFill>
              </a:defRPr>
            </a:lvl3pPr>
            <a:lvl4pPr marL="539750" indent="-180000">
              <a:buClr>
                <a:schemeClr val="bg1"/>
              </a:buClr>
              <a:defRPr sz="1800">
                <a:solidFill>
                  <a:schemeClr val="bg1"/>
                </a:solidFill>
              </a:defRPr>
            </a:lvl4pPr>
            <a:lvl5pPr marL="712788" indent="-180000">
              <a:buClr>
                <a:schemeClr val="bg1"/>
              </a:buClr>
              <a:defRPr sz="18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small">
    <p:spTree>
      <p:nvGrpSpPr>
        <p:cNvPr id="1" name=""/>
        <p:cNvGrpSpPr/>
        <p:nvPr/>
      </p:nvGrpSpPr>
      <p:grpSpPr>
        <a:xfrm>
          <a:off x="0" y="0"/>
          <a:ext cx="0" cy="0"/>
          <a:chOff x="0" y="0"/>
          <a:chExt cx="0" cy="0"/>
        </a:xfrm>
      </p:grpSpPr>
      <p:sp>
        <p:nvSpPr>
          <p:cNvPr id="3" name="Rectangle 2"/>
          <p:cNvSpPr/>
          <p:nvPr userDrawn="1"/>
        </p:nvSpPr>
        <p:spPr>
          <a:xfrm>
            <a:off x="0" y="0"/>
            <a:ext cx="34671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useo Sans 500" panose="02000000000000000000" pitchFamily="2" charset="77"/>
            </a:endParaRPr>
          </a:p>
        </p:txBody>
      </p:sp>
      <p:pic>
        <p:nvPicPr>
          <p:cNvPr id="8" name="Picture 7"/>
          <p:cNvPicPr>
            <a:picLocks noChangeAspect="1"/>
          </p:cNvPicPr>
          <p:nvPr userDrawn="1"/>
        </p:nvPicPr>
        <p:blipFill>
          <a:blip r:embed="rId2"/>
          <a:stretch>
            <a:fillRect/>
          </a:stretch>
        </p:blipFill>
        <p:spPr>
          <a:xfrm>
            <a:off x="92095" y="5521123"/>
            <a:ext cx="1343166" cy="1313727"/>
          </a:xfrm>
          <a:prstGeom prst="rect">
            <a:avLst/>
          </a:prstGeom>
        </p:spPr>
      </p:pic>
      <p:sp>
        <p:nvSpPr>
          <p:cNvPr id="2" name="Title 1"/>
          <p:cNvSpPr>
            <a:spLocks noGrp="1"/>
          </p:cNvSpPr>
          <p:nvPr>
            <p:ph type="title"/>
          </p:nvPr>
        </p:nvSpPr>
        <p:spPr>
          <a:xfrm>
            <a:off x="360000" y="314324"/>
            <a:ext cx="2787196" cy="1095376"/>
          </a:xfrm>
        </p:spPr>
        <p:txBody>
          <a:bodyPr rIns="0" anchor="b">
            <a:noAutofit/>
          </a:bodyPr>
          <a:lstStyle>
            <a:lvl1pPr>
              <a:defRPr sz="3200"/>
            </a:lvl1pPr>
          </a:lstStyle>
          <a:p>
            <a:r>
              <a:rPr lang="en-US" noProof="0"/>
              <a:t>Click to edit Master title</a:t>
            </a:r>
            <a:endParaRPr lang="en-GB" noProof="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B6E27945-FA9B-403D-BA8B-1AE065A8CDA9}" type="slidenum">
              <a:rPr lang="en-US" smtClean="0"/>
              <a:pPr/>
              <a:t>‹#›</a:t>
            </a:fld>
            <a:endParaRPr lang="en-US"/>
          </a:p>
        </p:txBody>
      </p:sp>
      <p:sp>
        <p:nvSpPr>
          <p:cNvPr id="11" name="Text Placeholder 12"/>
          <p:cNvSpPr>
            <a:spLocks noGrp="1"/>
          </p:cNvSpPr>
          <p:nvPr>
            <p:ph type="body" sz="quarter" idx="15"/>
          </p:nvPr>
        </p:nvSpPr>
        <p:spPr>
          <a:xfrm>
            <a:off x="360363" y="1592337"/>
            <a:ext cx="2786967" cy="567967"/>
          </a:xfrm>
        </p:spPr>
        <p:txBody>
          <a:bodyPr rIns="0" anchor="b" anchorCtr="0">
            <a:normAutofit/>
          </a:bodyPr>
          <a:lstStyle>
            <a:lvl1pPr>
              <a:defRPr sz="2000" b="1">
                <a:solidFill>
                  <a:schemeClr val="bg1"/>
                </a:solidFill>
              </a:defRPr>
            </a:lvl1pPr>
            <a:lvl2pPr marL="0" indent="0">
              <a:buNone/>
              <a:defRPr/>
            </a:lvl2pPr>
          </a:lstStyle>
          <a:p>
            <a:pPr lvl="0"/>
            <a:r>
              <a:rPr lang="en-US" noProof="0"/>
              <a:t>Edit Master text styles</a:t>
            </a:r>
          </a:p>
        </p:txBody>
      </p:sp>
      <p:sp>
        <p:nvSpPr>
          <p:cNvPr id="12" name="Text Placeholder 12"/>
          <p:cNvSpPr>
            <a:spLocks noGrp="1"/>
          </p:cNvSpPr>
          <p:nvPr>
            <p:ph type="body" sz="quarter" idx="16"/>
          </p:nvPr>
        </p:nvSpPr>
        <p:spPr>
          <a:xfrm>
            <a:off x="366459" y="2159232"/>
            <a:ext cx="2783141" cy="3479568"/>
          </a:xfrm>
        </p:spPr>
        <p:txBody>
          <a:bodyPr rIns="0">
            <a:normAutofit/>
          </a:bodyPr>
          <a:lstStyle>
            <a:lvl1pPr>
              <a:buClr>
                <a:schemeClr val="bg1"/>
              </a:buClr>
              <a:defRPr sz="1800" b="0">
                <a:solidFill>
                  <a:schemeClr val="bg1"/>
                </a:solidFill>
              </a:defRPr>
            </a:lvl1pPr>
            <a:lvl2pPr marL="182563" indent="-182563">
              <a:buClr>
                <a:schemeClr val="bg1"/>
              </a:buClr>
              <a:buFont typeface="Arial" panose="020B0604020202020204" pitchFamily="34" charset="0"/>
              <a:buChar char="•"/>
              <a:tabLst>
                <a:tab pos="182563" algn="l"/>
              </a:tabLst>
              <a:defRPr sz="1800">
                <a:solidFill>
                  <a:schemeClr val="bg1"/>
                </a:solidFill>
              </a:defRPr>
            </a:lvl2pPr>
            <a:lvl3pPr marL="357188" indent="-180000">
              <a:buClr>
                <a:schemeClr val="bg1"/>
              </a:buClr>
              <a:defRPr sz="1800">
                <a:solidFill>
                  <a:schemeClr val="bg1"/>
                </a:solidFill>
              </a:defRPr>
            </a:lvl3pPr>
            <a:lvl4pPr marL="539750" indent="-180000">
              <a:buClr>
                <a:schemeClr val="bg1"/>
              </a:buClr>
              <a:defRPr sz="1800">
                <a:solidFill>
                  <a:schemeClr val="bg1"/>
                </a:solidFill>
              </a:defRPr>
            </a:lvl4pPr>
            <a:lvl5pPr marL="712788" indent="-180000">
              <a:buClr>
                <a:schemeClr val="bg1"/>
              </a:buClr>
              <a:defRPr sz="18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timeline">
    <p:spTree>
      <p:nvGrpSpPr>
        <p:cNvPr id="1" name=""/>
        <p:cNvGrpSpPr/>
        <p:nvPr/>
      </p:nvGrpSpPr>
      <p:grpSpPr>
        <a:xfrm>
          <a:off x="0" y="0"/>
          <a:ext cx="0" cy="0"/>
          <a:chOff x="0" y="0"/>
          <a:chExt cx="0" cy="0"/>
        </a:xfrm>
      </p:grpSpPr>
      <p:sp>
        <p:nvSpPr>
          <p:cNvPr id="3" name="Rectangle 2"/>
          <p:cNvSpPr/>
          <p:nvPr userDrawn="1"/>
        </p:nvSpPr>
        <p:spPr>
          <a:xfrm>
            <a:off x="7124700" y="0"/>
            <a:ext cx="50673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useo Sans 500" panose="02000000000000000000" pitchFamily="2" charset="77"/>
            </a:endParaRPr>
          </a:p>
        </p:txBody>
      </p:sp>
      <p:pic>
        <p:nvPicPr>
          <p:cNvPr id="34" name="Picture 33"/>
          <p:cNvPicPr>
            <a:picLocks noChangeAspect="1"/>
          </p:cNvPicPr>
          <p:nvPr userDrawn="1"/>
        </p:nvPicPr>
        <p:blipFill>
          <a:blip r:embed="rId2"/>
          <a:stretch>
            <a:fillRect/>
          </a:stretch>
        </p:blipFill>
        <p:spPr>
          <a:xfrm>
            <a:off x="10717665" y="5521123"/>
            <a:ext cx="1343166" cy="1313727"/>
          </a:xfrm>
          <a:prstGeom prst="rect">
            <a:avLst/>
          </a:prstGeom>
        </p:spPr>
      </p:pic>
      <p:cxnSp>
        <p:nvCxnSpPr>
          <p:cNvPr id="10" name="Straight Connector 68">
            <a:extLst>
              <a:ext uri="{FF2B5EF4-FFF2-40B4-BE49-F238E27FC236}">
                <a16:creationId xmlns:a16="http://schemas.microsoft.com/office/drawing/2014/main" id="{67C85F52-683A-4F4C-9DEE-6F83D4DC23D6}"/>
              </a:ext>
            </a:extLst>
          </p:cNvPr>
          <p:cNvCxnSpPr>
            <a:cxnSpLocks/>
            <a:endCxn id="29" idx="4"/>
          </p:cNvCxnSpPr>
          <p:nvPr userDrawn="1"/>
        </p:nvCxnSpPr>
        <p:spPr>
          <a:xfrm flipV="1">
            <a:off x="7690285" y="5467698"/>
            <a:ext cx="0" cy="189814"/>
          </a:xfrm>
          <a:prstGeom prst="line">
            <a:avLst/>
          </a:prstGeom>
          <a:ln w="19050">
            <a:solidFill>
              <a:schemeClr val="bg1"/>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69">
            <a:extLst>
              <a:ext uri="{FF2B5EF4-FFF2-40B4-BE49-F238E27FC236}">
                <a16:creationId xmlns:a16="http://schemas.microsoft.com/office/drawing/2014/main" id="{EE5EDE36-A5CE-4E30-AFE1-965AB5FF942F}"/>
              </a:ext>
            </a:extLst>
          </p:cNvPr>
          <p:cNvCxnSpPr>
            <a:cxnSpLocks/>
            <a:stCxn id="29" idx="0"/>
          </p:cNvCxnSpPr>
          <p:nvPr userDrawn="1"/>
        </p:nvCxnSpPr>
        <p:spPr>
          <a:xfrm flipV="1">
            <a:off x="7690285" y="4791685"/>
            <a:ext cx="0" cy="218813"/>
          </a:xfrm>
          <a:prstGeom prst="line">
            <a:avLst/>
          </a:prstGeom>
          <a:ln w="19050">
            <a:solidFill>
              <a:schemeClr val="bg1"/>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70">
            <a:extLst>
              <a:ext uri="{FF2B5EF4-FFF2-40B4-BE49-F238E27FC236}">
                <a16:creationId xmlns:a16="http://schemas.microsoft.com/office/drawing/2014/main" id="{AA88C406-3FF2-4D4E-AC5F-E299C0D7920D}"/>
              </a:ext>
            </a:extLst>
          </p:cNvPr>
          <p:cNvCxnSpPr>
            <a:cxnSpLocks/>
            <a:stCxn id="23" idx="0"/>
          </p:cNvCxnSpPr>
          <p:nvPr userDrawn="1"/>
        </p:nvCxnSpPr>
        <p:spPr>
          <a:xfrm flipV="1">
            <a:off x="7690285" y="4115673"/>
            <a:ext cx="1" cy="218812"/>
          </a:xfrm>
          <a:prstGeom prst="line">
            <a:avLst/>
          </a:prstGeom>
          <a:ln w="19050">
            <a:solidFill>
              <a:schemeClr val="bg1"/>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71">
            <a:extLst>
              <a:ext uri="{FF2B5EF4-FFF2-40B4-BE49-F238E27FC236}">
                <a16:creationId xmlns:a16="http://schemas.microsoft.com/office/drawing/2014/main" id="{D90B8F03-7ECF-45C2-B05C-987A76D68736}"/>
              </a:ext>
            </a:extLst>
          </p:cNvPr>
          <p:cNvCxnSpPr>
            <a:cxnSpLocks/>
            <a:endCxn id="27" idx="0"/>
          </p:cNvCxnSpPr>
          <p:nvPr userDrawn="1"/>
        </p:nvCxnSpPr>
        <p:spPr>
          <a:xfrm flipH="1">
            <a:off x="7690285" y="3439661"/>
            <a:ext cx="1" cy="218812"/>
          </a:xfrm>
          <a:prstGeom prst="line">
            <a:avLst/>
          </a:prstGeom>
          <a:ln w="19050">
            <a:solidFill>
              <a:schemeClr val="bg1"/>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67">
            <a:extLst>
              <a:ext uri="{FF2B5EF4-FFF2-40B4-BE49-F238E27FC236}">
                <a16:creationId xmlns:a16="http://schemas.microsoft.com/office/drawing/2014/main" id="{DC30F688-D3D5-488B-AD98-FDECF4A6F449}"/>
              </a:ext>
            </a:extLst>
          </p:cNvPr>
          <p:cNvCxnSpPr>
            <a:cxnSpLocks/>
          </p:cNvCxnSpPr>
          <p:nvPr userDrawn="1"/>
        </p:nvCxnSpPr>
        <p:spPr>
          <a:xfrm flipV="1">
            <a:off x="7690285" y="686926"/>
            <a:ext cx="0" cy="281756"/>
          </a:xfrm>
          <a:prstGeom prst="line">
            <a:avLst/>
          </a:prstGeom>
          <a:ln w="19050">
            <a:solidFill>
              <a:schemeClr val="bg1"/>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73">
            <a:extLst>
              <a:ext uri="{FF2B5EF4-FFF2-40B4-BE49-F238E27FC236}">
                <a16:creationId xmlns:a16="http://schemas.microsoft.com/office/drawing/2014/main" id="{20CF145A-BE94-4717-B85B-8DDEF1752881}"/>
              </a:ext>
            </a:extLst>
          </p:cNvPr>
          <p:cNvCxnSpPr>
            <a:cxnSpLocks/>
          </p:cNvCxnSpPr>
          <p:nvPr userDrawn="1"/>
        </p:nvCxnSpPr>
        <p:spPr>
          <a:xfrm flipV="1">
            <a:off x="7690285" y="2752087"/>
            <a:ext cx="0" cy="208605"/>
          </a:xfrm>
          <a:prstGeom prst="line">
            <a:avLst/>
          </a:prstGeom>
          <a:ln w="19050">
            <a:solidFill>
              <a:schemeClr val="bg1"/>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75">
            <a:extLst>
              <a:ext uri="{FF2B5EF4-FFF2-40B4-BE49-F238E27FC236}">
                <a16:creationId xmlns:a16="http://schemas.microsoft.com/office/drawing/2014/main" id="{D9477993-AB0F-4341-8541-2AC958B7A3AD}"/>
              </a:ext>
            </a:extLst>
          </p:cNvPr>
          <p:cNvCxnSpPr>
            <a:cxnSpLocks/>
          </p:cNvCxnSpPr>
          <p:nvPr userDrawn="1"/>
        </p:nvCxnSpPr>
        <p:spPr>
          <a:xfrm flipV="1">
            <a:off x="7690285" y="2086282"/>
            <a:ext cx="0" cy="193365"/>
          </a:xfrm>
          <a:prstGeom prst="line">
            <a:avLst/>
          </a:prstGeom>
          <a:ln w="19050">
            <a:solidFill>
              <a:schemeClr val="bg1"/>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3" name="Oval 79">
            <a:extLst>
              <a:ext uri="{FF2B5EF4-FFF2-40B4-BE49-F238E27FC236}">
                <a16:creationId xmlns:a16="http://schemas.microsoft.com/office/drawing/2014/main" id="{8AA2024A-5450-4E7A-8174-4E903BE88FFB}"/>
              </a:ext>
            </a:extLst>
          </p:cNvPr>
          <p:cNvSpPr/>
          <p:nvPr userDrawn="1"/>
        </p:nvSpPr>
        <p:spPr>
          <a:xfrm>
            <a:off x="7461685" y="4334485"/>
            <a:ext cx="457200" cy="457200"/>
          </a:xfrm>
          <a:prstGeom prst="ellipse">
            <a:avLst/>
          </a:prstGeom>
          <a:noFill/>
          <a:ln w="1905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400" b="0" i="0" noProof="0">
              <a:solidFill>
                <a:schemeClr val="bg1"/>
              </a:solidFill>
              <a:latin typeface="Museo Sans 500" panose="02000000000000000000" pitchFamily="2" charset="77"/>
              <a:ea typeface="Roboto Light" panose="02000000000000000000" pitchFamily="2" charset="0"/>
            </a:endParaRPr>
          </a:p>
        </p:txBody>
      </p:sp>
      <p:sp>
        <p:nvSpPr>
          <p:cNvPr id="25" name="Oval 81">
            <a:extLst>
              <a:ext uri="{FF2B5EF4-FFF2-40B4-BE49-F238E27FC236}">
                <a16:creationId xmlns:a16="http://schemas.microsoft.com/office/drawing/2014/main" id="{21E63FEB-5A37-438D-9668-E76367A6172C}"/>
              </a:ext>
            </a:extLst>
          </p:cNvPr>
          <p:cNvSpPr/>
          <p:nvPr userDrawn="1"/>
        </p:nvSpPr>
        <p:spPr>
          <a:xfrm>
            <a:off x="7461685" y="3658473"/>
            <a:ext cx="457200" cy="457200"/>
          </a:xfrm>
          <a:prstGeom prst="ellipse">
            <a:avLst/>
          </a:prstGeom>
          <a:noFill/>
          <a:ln w="1905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400" b="0" i="0" noProof="0">
              <a:solidFill>
                <a:schemeClr val="bg1"/>
              </a:solidFill>
              <a:latin typeface="Museo Sans 500" panose="02000000000000000000" pitchFamily="2" charset="77"/>
              <a:ea typeface="Roboto Light" panose="02000000000000000000" pitchFamily="2" charset="0"/>
            </a:endParaRPr>
          </a:p>
        </p:txBody>
      </p:sp>
      <p:sp>
        <p:nvSpPr>
          <p:cNvPr id="27" name="Oval 77">
            <a:extLst>
              <a:ext uri="{FF2B5EF4-FFF2-40B4-BE49-F238E27FC236}">
                <a16:creationId xmlns:a16="http://schemas.microsoft.com/office/drawing/2014/main" id="{F8E60C6F-ED85-44A4-A98F-2B8F84B13282}"/>
              </a:ext>
            </a:extLst>
          </p:cNvPr>
          <p:cNvSpPr/>
          <p:nvPr userDrawn="1"/>
        </p:nvSpPr>
        <p:spPr>
          <a:xfrm>
            <a:off x="7461685" y="1629082"/>
            <a:ext cx="457200" cy="457200"/>
          </a:xfrm>
          <a:prstGeom prst="ellipse">
            <a:avLst/>
          </a:prstGeom>
          <a:noFill/>
          <a:ln w="1905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400" b="0" i="0" noProof="0">
              <a:solidFill>
                <a:schemeClr val="bg1"/>
              </a:solidFill>
              <a:latin typeface="Museo Sans 500" panose="02000000000000000000" pitchFamily="2" charset="77"/>
              <a:ea typeface="Roboto Light" panose="02000000000000000000" pitchFamily="2" charset="0"/>
            </a:endParaRPr>
          </a:p>
        </p:txBody>
      </p:sp>
      <p:sp>
        <p:nvSpPr>
          <p:cNvPr id="29" name="Oval 82">
            <a:extLst>
              <a:ext uri="{FF2B5EF4-FFF2-40B4-BE49-F238E27FC236}">
                <a16:creationId xmlns:a16="http://schemas.microsoft.com/office/drawing/2014/main" id="{CD45FF6E-28A3-45F2-9F14-327C88D28B20}"/>
              </a:ext>
            </a:extLst>
          </p:cNvPr>
          <p:cNvSpPr/>
          <p:nvPr userDrawn="1"/>
        </p:nvSpPr>
        <p:spPr>
          <a:xfrm>
            <a:off x="7461685" y="2306449"/>
            <a:ext cx="457200" cy="457200"/>
          </a:xfrm>
          <a:prstGeom prst="ellipse">
            <a:avLst/>
          </a:prstGeom>
          <a:noFill/>
          <a:ln w="1905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400" b="0" i="0" noProof="0">
              <a:solidFill>
                <a:schemeClr val="bg1"/>
              </a:solidFill>
              <a:latin typeface="Museo Sans 500" panose="02000000000000000000" pitchFamily="2" charset="77"/>
              <a:ea typeface="Roboto Light" panose="02000000000000000000" pitchFamily="2" charset="0"/>
            </a:endParaRPr>
          </a:p>
        </p:txBody>
      </p:sp>
      <p:sp>
        <p:nvSpPr>
          <p:cNvPr id="31" name="Oval 84">
            <a:extLst>
              <a:ext uri="{FF2B5EF4-FFF2-40B4-BE49-F238E27FC236}">
                <a16:creationId xmlns:a16="http://schemas.microsoft.com/office/drawing/2014/main" id="{33F59A31-D947-47FB-9563-D7451F88F69F}"/>
              </a:ext>
            </a:extLst>
          </p:cNvPr>
          <p:cNvSpPr/>
          <p:nvPr userDrawn="1"/>
        </p:nvSpPr>
        <p:spPr>
          <a:xfrm>
            <a:off x="7461685" y="5010498"/>
            <a:ext cx="457200" cy="457200"/>
          </a:xfrm>
          <a:prstGeom prst="ellipse">
            <a:avLst/>
          </a:prstGeom>
          <a:noFill/>
          <a:ln w="1905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400" b="0" i="0" noProof="0">
              <a:solidFill>
                <a:schemeClr val="bg1"/>
              </a:solidFill>
              <a:latin typeface="Museo Sans 500" panose="02000000000000000000" pitchFamily="2" charset="77"/>
              <a:ea typeface="Roboto Light" panose="02000000000000000000" pitchFamily="2" charset="0"/>
            </a:endParaRPr>
          </a:p>
        </p:txBody>
      </p:sp>
      <p:sp>
        <p:nvSpPr>
          <p:cNvPr id="33" name="Oval 102">
            <a:extLst>
              <a:ext uri="{FF2B5EF4-FFF2-40B4-BE49-F238E27FC236}">
                <a16:creationId xmlns:a16="http://schemas.microsoft.com/office/drawing/2014/main" id="{C066EBE5-E844-4851-B949-3D9065DB7A38}"/>
              </a:ext>
            </a:extLst>
          </p:cNvPr>
          <p:cNvSpPr/>
          <p:nvPr userDrawn="1"/>
        </p:nvSpPr>
        <p:spPr>
          <a:xfrm>
            <a:off x="7461685" y="2982461"/>
            <a:ext cx="457200" cy="457200"/>
          </a:xfrm>
          <a:prstGeom prst="ellipse">
            <a:avLst/>
          </a:prstGeom>
          <a:noFill/>
          <a:ln w="1905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400" b="0" i="0" noProof="0">
              <a:solidFill>
                <a:schemeClr val="bg1"/>
              </a:solidFill>
              <a:latin typeface="Museo Sans 500" panose="02000000000000000000" pitchFamily="2" charset="77"/>
              <a:ea typeface="Roboto Light" panose="02000000000000000000" pitchFamily="2" charset="0"/>
            </a:endParaRPr>
          </a:p>
        </p:txBody>
      </p:sp>
      <p:cxnSp>
        <p:nvCxnSpPr>
          <p:cNvPr id="41" name="Straight Connector 75">
            <a:extLst>
              <a:ext uri="{FF2B5EF4-FFF2-40B4-BE49-F238E27FC236}">
                <a16:creationId xmlns:a16="http://schemas.microsoft.com/office/drawing/2014/main" id="{D9477993-AB0F-4341-8541-2AC958B7A3AD}"/>
              </a:ext>
            </a:extLst>
          </p:cNvPr>
          <p:cNvCxnSpPr>
            <a:cxnSpLocks/>
          </p:cNvCxnSpPr>
          <p:nvPr userDrawn="1"/>
        </p:nvCxnSpPr>
        <p:spPr>
          <a:xfrm flipV="1">
            <a:off x="7690285" y="1449300"/>
            <a:ext cx="0" cy="193365"/>
          </a:xfrm>
          <a:prstGeom prst="line">
            <a:avLst/>
          </a:prstGeom>
          <a:ln w="19050">
            <a:solidFill>
              <a:schemeClr val="bg1"/>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2" name="Oval 77">
            <a:extLst>
              <a:ext uri="{FF2B5EF4-FFF2-40B4-BE49-F238E27FC236}">
                <a16:creationId xmlns:a16="http://schemas.microsoft.com/office/drawing/2014/main" id="{F8E60C6F-ED85-44A4-A98F-2B8F84B13282}"/>
              </a:ext>
            </a:extLst>
          </p:cNvPr>
          <p:cNvSpPr/>
          <p:nvPr userDrawn="1"/>
        </p:nvSpPr>
        <p:spPr>
          <a:xfrm>
            <a:off x="7461685" y="992100"/>
            <a:ext cx="457200" cy="457200"/>
          </a:xfrm>
          <a:prstGeom prst="ellipse">
            <a:avLst/>
          </a:prstGeom>
          <a:noFill/>
          <a:ln w="1905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400" b="0" i="0" noProof="0">
              <a:solidFill>
                <a:schemeClr val="bg1"/>
              </a:solidFill>
              <a:latin typeface="Museo Sans 500" panose="02000000000000000000" pitchFamily="2" charset="77"/>
              <a:ea typeface="Roboto Light" panose="02000000000000000000" pitchFamily="2" charset="0"/>
            </a:endParaRPr>
          </a:p>
        </p:txBody>
      </p:sp>
      <p:sp>
        <p:nvSpPr>
          <p:cNvPr id="4" name="Text Placeholder 3"/>
          <p:cNvSpPr>
            <a:spLocks noGrp="1"/>
          </p:cNvSpPr>
          <p:nvPr>
            <p:ph type="body" sz="quarter" idx="10" hasCustomPrompt="1"/>
          </p:nvPr>
        </p:nvSpPr>
        <p:spPr>
          <a:xfrm>
            <a:off x="7405115" y="952260"/>
            <a:ext cx="579438" cy="481013"/>
          </a:xfrm>
          <a:noFill/>
          <a:ln w="19050" cmpd="sng">
            <a:no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lvl1pPr algn="ctr">
              <a:defRPr lang="en-US" sz="1100" b="0" i="0" dirty="0">
                <a:solidFill>
                  <a:schemeClr val="bg1"/>
                </a:solidFill>
                <a:latin typeface="Museo Sans 500" panose="02000000000000000000" pitchFamily="2" charset="77"/>
                <a:ea typeface="Roboto Light" panose="02000000000000000000" pitchFamily="2" charset="0"/>
                <a:cs typeface="Source Sans Pro"/>
              </a:defRPr>
            </a:lvl1pPr>
          </a:lstStyle>
          <a:p>
            <a:pPr lvl="0" algn="ctr"/>
            <a:r>
              <a:rPr lang="en-US"/>
              <a:t>YEAR</a:t>
            </a:r>
          </a:p>
        </p:txBody>
      </p:sp>
      <p:sp>
        <p:nvSpPr>
          <p:cNvPr id="37" name="Text Placeholder 3"/>
          <p:cNvSpPr>
            <a:spLocks noGrp="1"/>
          </p:cNvSpPr>
          <p:nvPr>
            <p:ph type="body" sz="quarter" idx="11" hasCustomPrompt="1"/>
          </p:nvPr>
        </p:nvSpPr>
        <p:spPr>
          <a:xfrm>
            <a:off x="7393540" y="1609286"/>
            <a:ext cx="579438" cy="481013"/>
          </a:xfrm>
          <a:noFill/>
          <a:ln w="19050" cmpd="sng">
            <a:no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lvl1pPr algn="ctr">
              <a:defRPr lang="en-US" sz="1100" b="0" i="0" dirty="0">
                <a:solidFill>
                  <a:schemeClr val="bg1"/>
                </a:solidFill>
                <a:latin typeface="Museo Sans 500" panose="02000000000000000000" pitchFamily="2" charset="77"/>
                <a:ea typeface="Roboto Light" panose="02000000000000000000" pitchFamily="2" charset="0"/>
                <a:cs typeface="Source Sans Pro"/>
              </a:defRPr>
            </a:lvl1pPr>
          </a:lstStyle>
          <a:p>
            <a:pPr lvl="0" algn="ctr"/>
            <a:r>
              <a:rPr lang="en-US"/>
              <a:t>YEAR</a:t>
            </a:r>
          </a:p>
        </p:txBody>
      </p:sp>
      <p:sp>
        <p:nvSpPr>
          <p:cNvPr id="38" name="Text Placeholder 3"/>
          <p:cNvSpPr>
            <a:spLocks noGrp="1"/>
          </p:cNvSpPr>
          <p:nvPr>
            <p:ph type="body" sz="quarter" idx="12" hasCustomPrompt="1"/>
          </p:nvPr>
        </p:nvSpPr>
        <p:spPr>
          <a:xfrm>
            <a:off x="7405115" y="2277887"/>
            <a:ext cx="579438" cy="481013"/>
          </a:xfrm>
          <a:noFill/>
          <a:ln w="19050" cmpd="sng">
            <a:no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lvl1pPr algn="ctr">
              <a:defRPr lang="en-US" sz="1100" b="0" i="0" dirty="0">
                <a:solidFill>
                  <a:schemeClr val="bg1"/>
                </a:solidFill>
                <a:latin typeface="Museo Sans 500" panose="02000000000000000000" pitchFamily="2" charset="77"/>
                <a:ea typeface="Roboto Light" panose="02000000000000000000" pitchFamily="2" charset="0"/>
                <a:cs typeface="Source Sans Pro"/>
              </a:defRPr>
            </a:lvl1pPr>
          </a:lstStyle>
          <a:p>
            <a:pPr lvl="0" algn="ctr"/>
            <a:r>
              <a:rPr lang="en-US"/>
              <a:t>YEAR</a:t>
            </a:r>
          </a:p>
        </p:txBody>
      </p:sp>
      <p:sp>
        <p:nvSpPr>
          <p:cNvPr id="39" name="Text Placeholder 3"/>
          <p:cNvSpPr>
            <a:spLocks noGrp="1"/>
          </p:cNvSpPr>
          <p:nvPr>
            <p:ph type="body" sz="quarter" idx="13" hasCustomPrompt="1"/>
          </p:nvPr>
        </p:nvSpPr>
        <p:spPr>
          <a:xfrm>
            <a:off x="7405115" y="2958063"/>
            <a:ext cx="579438" cy="481013"/>
          </a:xfrm>
          <a:noFill/>
          <a:ln w="19050" cmpd="sng">
            <a:no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lvl1pPr algn="ctr">
              <a:defRPr lang="en-US" sz="1100" b="0" i="0" dirty="0">
                <a:solidFill>
                  <a:schemeClr val="bg1"/>
                </a:solidFill>
                <a:latin typeface="Museo Sans 500" panose="02000000000000000000" pitchFamily="2" charset="77"/>
                <a:ea typeface="Roboto Light" panose="02000000000000000000" pitchFamily="2" charset="0"/>
                <a:cs typeface="Source Sans Pro"/>
              </a:defRPr>
            </a:lvl1pPr>
          </a:lstStyle>
          <a:p>
            <a:pPr lvl="0" algn="ctr"/>
            <a:r>
              <a:rPr lang="en-US"/>
              <a:t>YEAR</a:t>
            </a:r>
          </a:p>
        </p:txBody>
      </p:sp>
      <p:sp>
        <p:nvSpPr>
          <p:cNvPr id="40" name="Text Placeholder 3"/>
          <p:cNvSpPr>
            <a:spLocks noGrp="1"/>
          </p:cNvSpPr>
          <p:nvPr>
            <p:ph type="body" sz="quarter" idx="14" hasCustomPrompt="1"/>
          </p:nvPr>
        </p:nvSpPr>
        <p:spPr>
          <a:xfrm>
            <a:off x="7405115" y="3626664"/>
            <a:ext cx="579438" cy="481013"/>
          </a:xfrm>
          <a:noFill/>
          <a:ln w="19050" cmpd="sng">
            <a:no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lvl1pPr algn="ctr">
              <a:defRPr lang="en-US" sz="1100" b="0" i="0" dirty="0">
                <a:solidFill>
                  <a:schemeClr val="bg1"/>
                </a:solidFill>
                <a:latin typeface="Museo Sans 500" panose="02000000000000000000" pitchFamily="2" charset="77"/>
                <a:ea typeface="Roboto Light" panose="02000000000000000000" pitchFamily="2" charset="0"/>
                <a:cs typeface="Source Sans Pro"/>
              </a:defRPr>
            </a:lvl1pPr>
          </a:lstStyle>
          <a:p>
            <a:pPr lvl="0" algn="ctr"/>
            <a:r>
              <a:rPr lang="en-US"/>
              <a:t>YEAR</a:t>
            </a:r>
          </a:p>
        </p:txBody>
      </p:sp>
      <p:sp>
        <p:nvSpPr>
          <p:cNvPr id="45" name="Text Placeholder 3"/>
          <p:cNvSpPr>
            <a:spLocks noGrp="1"/>
          </p:cNvSpPr>
          <p:nvPr>
            <p:ph type="body" sz="quarter" idx="15" hasCustomPrompt="1"/>
          </p:nvPr>
        </p:nvSpPr>
        <p:spPr>
          <a:xfrm>
            <a:off x="7405115" y="4306840"/>
            <a:ext cx="579438" cy="481013"/>
          </a:xfrm>
          <a:noFill/>
          <a:ln w="19050" cmpd="sng">
            <a:no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lvl1pPr algn="ctr">
              <a:defRPr lang="en-US" sz="1100" b="0" i="0" dirty="0">
                <a:solidFill>
                  <a:schemeClr val="bg1"/>
                </a:solidFill>
                <a:latin typeface="Museo Sans 500" panose="02000000000000000000" pitchFamily="2" charset="77"/>
                <a:ea typeface="Roboto Light" panose="02000000000000000000" pitchFamily="2" charset="0"/>
                <a:cs typeface="Source Sans Pro"/>
              </a:defRPr>
            </a:lvl1pPr>
          </a:lstStyle>
          <a:p>
            <a:pPr lvl="0" algn="ctr"/>
            <a:r>
              <a:rPr lang="en-US"/>
              <a:t>YEAR</a:t>
            </a:r>
          </a:p>
        </p:txBody>
      </p:sp>
      <p:sp>
        <p:nvSpPr>
          <p:cNvPr id="6" name="Text Placeholder 5"/>
          <p:cNvSpPr>
            <a:spLocks noGrp="1"/>
          </p:cNvSpPr>
          <p:nvPr>
            <p:ph type="body" sz="quarter" idx="17" hasCustomPrompt="1"/>
          </p:nvPr>
        </p:nvSpPr>
        <p:spPr>
          <a:xfrm>
            <a:off x="7963417" y="965312"/>
            <a:ext cx="3994150" cy="441325"/>
          </a:xfrm>
        </p:spPr>
        <p:txBody>
          <a:bodyPr vert="horz" lIns="91440" tIns="45720" rIns="91440" bIns="45720" rtlCol="0" anchor="ctr">
            <a:noAutofit/>
          </a:bodyPr>
          <a:lstStyle>
            <a:lvl1pPr>
              <a:defRPr lang="en-US" b="0" i="0" dirty="0">
                <a:solidFill>
                  <a:schemeClr val="bg1"/>
                </a:solidFill>
                <a:latin typeface="Museo Sans 500" panose="02000000000000000000" pitchFamily="2" charset="77"/>
                <a:cs typeface="Source Sans Pro"/>
              </a:defRPr>
            </a:lvl1pPr>
          </a:lstStyle>
          <a:p>
            <a:pPr lvl="0">
              <a:lnSpc>
                <a:spcPct val="90000"/>
              </a:lnSpc>
              <a:spcBef>
                <a:spcPts val="1000"/>
              </a:spcBef>
            </a:pPr>
            <a:r>
              <a:rPr lang="en-US"/>
              <a:t>Insert highlight text</a:t>
            </a:r>
          </a:p>
        </p:txBody>
      </p:sp>
      <p:sp>
        <p:nvSpPr>
          <p:cNvPr id="46" name="Text Placeholder 3"/>
          <p:cNvSpPr>
            <a:spLocks noGrp="1"/>
          </p:cNvSpPr>
          <p:nvPr>
            <p:ph type="body" sz="quarter" idx="16" hasCustomPrompt="1"/>
          </p:nvPr>
        </p:nvSpPr>
        <p:spPr>
          <a:xfrm>
            <a:off x="7405115" y="4987016"/>
            <a:ext cx="579438" cy="481013"/>
          </a:xfrm>
          <a:noFill/>
          <a:ln w="19050" cmpd="sng">
            <a:noFill/>
            <a:tailEnd type="none"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lvl1pPr algn="ctr">
              <a:defRPr lang="en-US" sz="1100" b="0" i="0" dirty="0">
                <a:solidFill>
                  <a:schemeClr val="bg1"/>
                </a:solidFill>
                <a:latin typeface="Museo Sans 500" panose="02000000000000000000" pitchFamily="2" charset="77"/>
                <a:ea typeface="Roboto Light" panose="02000000000000000000" pitchFamily="2" charset="0"/>
                <a:cs typeface="Source Sans Pro"/>
              </a:defRPr>
            </a:lvl1pPr>
          </a:lstStyle>
          <a:p>
            <a:pPr lvl="0" algn="ctr"/>
            <a:r>
              <a:rPr lang="en-US"/>
              <a:t>YEAR</a:t>
            </a:r>
          </a:p>
        </p:txBody>
      </p:sp>
      <p:sp>
        <p:nvSpPr>
          <p:cNvPr id="47" name="Text Placeholder 5"/>
          <p:cNvSpPr>
            <a:spLocks noGrp="1"/>
          </p:cNvSpPr>
          <p:nvPr>
            <p:ph type="body" sz="quarter" idx="18" hasCustomPrompt="1"/>
          </p:nvPr>
        </p:nvSpPr>
        <p:spPr>
          <a:xfrm>
            <a:off x="7963417" y="1624793"/>
            <a:ext cx="3994150" cy="441325"/>
          </a:xfrm>
        </p:spPr>
        <p:txBody>
          <a:bodyPr vert="horz" lIns="91440" tIns="45720" rIns="91440" bIns="45720" rtlCol="0" anchor="ctr">
            <a:noAutofit/>
          </a:bodyPr>
          <a:lstStyle>
            <a:lvl1pPr>
              <a:defRPr lang="en-US" b="0" i="0" dirty="0">
                <a:solidFill>
                  <a:schemeClr val="bg1"/>
                </a:solidFill>
                <a:latin typeface="Museo Sans 500" panose="02000000000000000000" pitchFamily="2" charset="77"/>
                <a:cs typeface="Source Sans Pro"/>
              </a:defRPr>
            </a:lvl1pPr>
          </a:lstStyle>
          <a:p>
            <a:pPr lvl="0">
              <a:lnSpc>
                <a:spcPct val="90000"/>
              </a:lnSpc>
              <a:spcBef>
                <a:spcPts val="1000"/>
              </a:spcBef>
            </a:pPr>
            <a:r>
              <a:rPr lang="en-US"/>
              <a:t>Insert highlight text</a:t>
            </a:r>
          </a:p>
        </p:txBody>
      </p:sp>
      <p:sp>
        <p:nvSpPr>
          <p:cNvPr id="48" name="Text Placeholder 5"/>
          <p:cNvSpPr>
            <a:spLocks noGrp="1"/>
          </p:cNvSpPr>
          <p:nvPr>
            <p:ph type="body" sz="quarter" idx="19" hasCustomPrompt="1"/>
          </p:nvPr>
        </p:nvSpPr>
        <p:spPr>
          <a:xfrm>
            <a:off x="7963417" y="2295849"/>
            <a:ext cx="3994150" cy="441325"/>
          </a:xfrm>
        </p:spPr>
        <p:txBody>
          <a:bodyPr vert="horz" lIns="91440" tIns="45720" rIns="91440" bIns="45720" rtlCol="0" anchor="ctr">
            <a:noAutofit/>
          </a:bodyPr>
          <a:lstStyle>
            <a:lvl1pPr>
              <a:defRPr lang="en-US" b="0" i="0" dirty="0">
                <a:solidFill>
                  <a:schemeClr val="bg1"/>
                </a:solidFill>
                <a:latin typeface="Museo Sans 500" panose="02000000000000000000" pitchFamily="2" charset="77"/>
                <a:cs typeface="Source Sans Pro"/>
              </a:defRPr>
            </a:lvl1pPr>
          </a:lstStyle>
          <a:p>
            <a:pPr lvl="0">
              <a:lnSpc>
                <a:spcPct val="90000"/>
              </a:lnSpc>
              <a:spcBef>
                <a:spcPts val="1000"/>
              </a:spcBef>
            </a:pPr>
            <a:r>
              <a:rPr lang="en-US"/>
              <a:t>Insert highlight text</a:t>
            </a:r>
          </a:p>
        </p:txBody>
      </p:sp>
      <p:sp>
        <p:nvSpPr>
          <p:cNvPr id="49" name="Text Placeholder 5"/>
          <p:cNvSpPr>
            <a:spLocks noGrp="1"/>
          </p:cNvSpPr>
          <p:nvPr>
            <p:ph type="body" sz="quarter" idx="20" hasCustomPrompt="1"/>
          </p:nvPr>
        </p:nvSpPr>
        <p:spPr>
          <a:xfrm>
            <a:off x="7963417" y="2966905"/>
            <a:ext cx="3994150" cy="441325"/>
          </a:xfrm>
        </p:spPr>
        <p:txBody>
          <a:bodyPr vert="horz" lIns="91440" tIns="45720" rIns="91440" bIns="45720" rtlCol="0" anchor="ctr">
            <a:noAutofit/>
          </a:bodyPr>
          <a:lstStyle>
            <a:lvl1pPr>
              <a:defRPr lang="en-US" b="0" i="0" dirty="0">
                <a:solidFill>
                  <a:schemeClr val="bg1"/>
                </a:solidFill>
                <a:latin typeface="Museo Sans 500" panose="02000000000000000000" pitchFamily="2" charset="77"/>
                <a:cs typeface="Source Sans Pro"/>
              </a:defRPr>
            </a:lvl1pPr>
          </a:lstStyle>
          <a:p>
            <a:pPr lvl="0">
              <a:lnSpc>
                <a:spcPct val="90000"/>
              </a:lnSpc>
              <a:spcBef>
                <a:spcPts val="1000"/>
              </a:spcBef>
            </a:pPr>
            <a:r>
              <a:rPr lang="en-US"/>
              <a:t>Insert highlight text</a:t>
            </a:r>
          </a:p>
        </p:txBody>
      </p:sp>
      <p:sp>
        <p:nvSpPr>
          <p:cNvPr id="50" name="Text Placeholder 5"/>
          <p:cNvSpPr>
            <a:spLocks noGrp="1"/>
          </p:cNvSpPr>
          <p:nvPr>
            <p:ph type="body" sz="quarter" idx="21" hasCustomPrompt="1"/>
          </p:nvPr>
        </p:nvSpPr>
        <p:spPr>
          <a:xfrm>
            <a:off x="7963417" y="3637961"/>
            <a:ext cx="3994150" cy="441325"/>
          </a:xfrm>
        </p:spPr>
        <p:txBody>
          <a:bodyPr vert="horz" lIns="91440" tIns="45720" rIns="91440" bIns="45720" rtlCol="0" anchor="ctr">
            <a:noAutofit/>
          </a:bodyPr>
          <a:lstStyle>
            <a:lvl1pPr>
              <a:defRPr lang="en-US" b="0" i="0" dirty="0">
                <a:solidFill>
                  <a:schemeClr val="bg1"/>
                </a:solidFill>
                <a:latin typeface="Museo Sans 500" panose="02000000000000000000" pitchFamily="2" charset="77"/>
                <a:cs typeface="Source Sans Pro"/>
              </a:defRPr>
            </a:lvl1pPr>
          </a:lstStyle>
          <a:p>
            <a:pPr lvl="0">
              <a:lnSpc>
                <a:spcPct val="90000"/>
              </a:lnSpc>
              <a:spcBef>
                <a:spcPts val="1000"/>
              </a:spcBef>
            </a:pPr>
            <a:r>
              <a:rPr lang="en-US"/>
              <a:t>Insert highlight text</a:t>
            </a:r>
          </a:p>
        </p:txBody>
      </p:sp>
      <p:sp>
        <p:nvSpPr>
          <p:cNvPr id="51" name="Text Placeholder 5"/>
          <p:cNvSpPr>
            <a:spLocks noGrp="1"/>
          </p:cNvSpPr>
          <p:nvPr>
            <p:ph type="body" sz="quarter" idx="22" hasCustomPrompt="1"/>
          </p:nvPr>
        </p:nvSpPr>
        <p:spPr>
          <a:xfrm>
            <a:off x="7963417" y="4991648"/>
            <a:ext cx="3994150" cy="441325"/>
          </a:xfrm>
        </p:spPr>
        <p:txBody>
          <a:bodyPr vert="horz" lIns="91440" tIns="45720" rIns="91440" bIns="45720" rtlCol="0" anchor="ctr">
            <a:noAutofit/>
          </a:bodyPr>
          <a:lstStyle>
            <a:lvl1pPr>
              <a:defRPr lang="en-US" b="0" i="0" dirty="0">
                <a:solidFill>
                  <a:schemeClr val="bg1"/>
                </a:solidFill>
                <a:latin typeface="Museo Sans 500" panose="02000000000000000000" pitchFamily="2" charset="77"/>
                <a:cs typeface="Source Sans Pro"/>
              </a:defRPr>
            </a:lvl1pPr>
          </a:lstStyle>
          <a:p>
            <a:pPr lvl="0">
              <a:lnSpc>
                <a:spcPct val="90000"/>
              </a:lnSpc>
              <a:spcBef>
                <a:spcPts val="1000"/>
              </a:spcBef>
            </a:pPr>
            <a:r>
              <a:rPr lang="en-US"/>
              <a:t>Insert highlight text</a:t>
            </a:r>
          </a:p>
        </p:txBody>
      </p:sp>
      <p:sp>
        <p:nvSpPr>
          <p:cNvPr id="52" name="Text Placeholder 5"/>
          <p:cNvSpPr>
            <a:spLocks noGrp="1"/>
          </p:cNvSpPr>
          <p:nvPr>
            <p:ph type="body" sz="quarter" idx="23" hasCustomPrompt="1"/>
          </p:nvPr>
        </p:nvSpPr>
        <p:spPr>
          <a:xfrm>
            <a:off x="7963417" y="4320592"/>
            <a:ext cx="3994150" cy="441325"/>
          </a:xfrm>
        </p:spPr>
        <p:txBody>
          <a:bodyPr vert="horz" lIns="91440" tIns="45720" rIns="91440" bIns="45720" rtlCol="0" anchor="ctr">
            <a:noAutofit/>
          </a:bodyPr>
          <a:lstStyle>
            <a:lvl1pPr>
              <a:defRPr lang="en-US" b="0" i="0" dirty="0">
                <a:solidFill>
                  <a:schemeClr val="bg1"/>
                </a:solidFill>
                <a:latin typeface="Museo Sans 500" panose="02000000000000000000" pitchFamily="2" charset="77"/>
                <a:cs typeface="Source Sans Pro"/>
              </a:defRPr>
            </a:lvl1pPr>
          </a:lstStyle>
          <a:p>
            <a:pPr lvl="0">
              <a:lnSpc>
                <a:spcPct val="90000"/>
              </a:lnSpc>
              <a:spcBef>
                <a:spcPts val="1000"/>
              </a:spcBef>
            </a:pPr>
            <a:r>
              <a:rPr lang="en-US"/>
              <a:t>Insert highlight text</a:t>
            </a: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black righ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9BF1E0D-5D5E-D447-8929-6CB8A18EF2E0}"/>
              </a:ext>
            </a:extLst>
          </p:cNvPr>
          <p:cNvSpPr/>
          <p:nvPr userDrawn="1"/>
        </p:nvSpPr>
        <p:spPr>
          <a:xfrm>
            <a:off x="9393381" y="0"/>
            <a:ext cx="2798617"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useo Sans 500" panose="02000000000000000000" pitchFamily="2" charset="77"/>
            </a:endParaRPr>
          </a:p>
        </p:txBody>
      </p:sp>
      <p:pic>
        <p:nvPicPr>
          <p:cNvPr id="34" name="Picture 33"/>
          <p:cNvPicPr>
            <a:picLocks noChangeAspect="1"/>
          </p:cNvPicPr>
          <p:nvPr userDrawn="1"/>
        </p:nvPicPr>
        <p:blipFill>
          <a:blip r:embed="rId2"/>
          <a:stretch>
            <a:fillRect/>
          </a:stretch>
        </p:blipFill>
        <p:spPr>
          <a:xfrm>
            <a:off x="10717665" y="5521123"/>
            <a:ext cx="1343166" cy="1313727"/>
          </a:xfrm>
          <a:prstGeom prst="rect">
            <a:avLst/>
          </a:prstGeom>
        </p:spPr>
      </p:pic>
      <p:sp>
        <p:nvSpPr>
          <p:cNvPr id="55" name="Title 1">
            <a:extLst>
              <a:ext uri="{FF2B5EF4-FFF2-40B4-BE49-F238E27FC236}">
                <a16:creationId xmlns:a16="http://schemas.microsoft.com/office/drawing/2014/main" id="{1DC03B4F-7B1D-2944-9CA8-79B061D783D4}"/>
              </a:ext>
            </a:extLst>
          </p:cNvPr>
          <p:cNvSpPr>
            <a:spLocks noGrp="1"/>
          </p:cNvSpPr>
          <p:nvPr>
            <p:ph type="title"/>
          </p:nvPr>
        </p:nvSpPr>
        <p:spPr>
          <a:xfrm>
            <a:off x="359999" y="313407"/>
            <a:ext cx="8617746" cy="648000"/>
          </a:xfrm>
        </p:spPr>
        <p:txBody>
          <a:bodyPr anchor="t"/>
          <a:lstStyle>
            <a:lvl1pPr>
              <a:defRPr/>
            </a:lvl1pPr>
          </a:lstStyle>
          <a:p>
            <a:r>
              <a:rPr lang="en-US" noProof="0"/>
              <a:t>Click to edit Master title style</a:t>
            </a:r>
            <a:endParaRPr lang="en-GB" noProof="0"/>
          </a:p>
        </p:txBody>
      </p:sp>
    </p:spTree>
    <p:extLst>
      <p:ext uri="{BB962C8B-B14F-4D97-AF65-F5344CB8AC3E}">
        <p14:creationId xmlns:p14="http://schemas.microsoft.com/office/powerpoint/2010/main" val="81917192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tx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342900" y="114300"/>
            <a:ext cx="2888743" cy="2825428"/>
          </a:xfrm>
          <a:prstGeom prst="rect">
            <a:avLst/>
          </a:prstGeom>
        </p:spPr>
      </p:pic>
      <p:pic>
        <p:nvPicPr>
          <p:cNvPr id="4" name="Picture 3" descr="A person sitting at a table using a computer&#10;&#10;Description automatically generated">
            <a:extLst>
              <a:ext uri="{FF2B5EF4-FFF2-40B4-BE49-F238E27FC236}">
                <a16:creationId xmlns:a16="http://schemas.microsoft.com/office/drawing/2014/main" id="{9941FE86-3BE4-484D-9978-94EF4B0B3BDC}"/>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0" y="-14068"/>
            <a:ext cx="12192000" cy="8130413"/>
          </a:xfrm>
          <a:prstGeom prst="rect">
            <a:avLst/>
          </a:prstGeom>
        </p:spPr>
      </p:pic>
      <p:sp>
        <p:nvSpPr>
          <p:cNvPr id="3" name="Text Placeholder 9"/>
          <p:cNvSpPr>
            <a:spLocks noGrp="1"/>
          </p:cNvSpPr>
          <p:nvPr>
            <p:ph type="body" sz="quarter" idx="13" hasCustomPrompt="1"/>
          </p:nvPr>
        </p:nvSpPr>
        <p:spPr>
          <a:xfrm>
            <a:off x="894158" y="4051139"/>
            <a:ext cx="10043918" cy="1987389"/>
          </a:xfrm>
        </p:spPr>
        <p:txBody>
          <a:bodyPr tIns="0" anchor="b">
            <a:noAutofit/>
          </a:bodyPr>
          <a:lstStyle>
            <a:lvl1pPr>
              <a:lnSpc>
                <a:spcPts val="3000"/>
              </a:lnSpc>
              <a:defRPr sz="2500" b="0">
                <a:solidFill>
                  <a:schemeClr val="bg1"/>
                </a:solidFill>
              </a:defRPr>
            </a:lvl1pPr>
          </a:lstStyle>
          <a:p>
            <a:pPr lvl="0"/>
            <a:r>
              <a:rPr lang="en-US" noProof="0"/>
              <a:t>Click to add contact info</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ue background">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D857495-F277-4F41-B15F-587D276828DB}"/>
              </a:ext>
            </a:extLst>
          </p:cNvPr>
          <p:cNvPicPr>
            <a:picLocks noChangeAspect="1"/>
          </p:cNvPicPr>
          <p:nvPr/>
        </p:nvPicPr>
        <p:blipFill>
          <a:blip r:embed="rId2" cstate="screen">
            <a:alphaModFix amt="32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2941956"/>
            <a:ext cx="4574684" cy="3916044"/>
          </a:xfrm>
          <a:prstGeom prst="rect">
            <a:avLst/>
          </a:prstGeom>
        </p:spPr>
      </p:pic>
      <p:sp>
        <p:nvSpPr>
          <p:cNvPr id="5" name="Title 4">
            <a:extLst>
              <a:ext uri="{FF2B5EF4-FFF2-40B4-BE49-F238E27FC236}">
                <a16:creationId xmlns:a16="http://schemas.microsoft.com/office/drawing/2014/main" id="{45184682-4610-F844-AADD-8488763186F3}"/>
              </a:ext>
            </a:extLst>
          </p:cNvPr>
          <p:cNvSpPr>
            <a:spLocks noGrp="1"/>
          </p:cNvSpPr>
          <p:nvPr>
            <p:ph type="title"/>
          </p:nvPr>
        </p:nvSpPr>
        <p:spPr>
          <a:xfrm>
            <a:off x="947739" y="1077400"/>
            <a:ext cx="4787120" cy="1325563"/>
          </a:xfrm>
        </p:spPr>
        <p:txBody>
          <a:bodyPr lIns="0" rIns="90000" anchor="t" anchorCtr="0">
            <a:noAutofit/>
          </a:bodyPr>
          <a:lstStyle>
            <a:lvl1pPr>
              <a:defRPr sz="3600" b="1" i="0">
                <a:solidFill>
                  <a:schemeClr val="tx1"/>
                </a:solidFill>
                <a:latin typeface="Museo Sans 700" panose="02000000000000000000" pitchFamily="2" charset="77"/>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7762C6F3-07F7-8845-8AF1-7DD7A6695F33}"/>
              </a:ext>
            </a:extLst>
          </p:cNvPr>
          <p:cNvSpPr>
            <a:spLocks noGrp="1"/>
          </p:cNvSpPr>
          <p:nvPr>
            <p:ph type="body" sz="quarter" idx="11"/>
          </p:nvPr>
        </p:nvSpPr>
        <p:spPr>
          <a:xfrm>
            <a:off x="947738" y="2824162"/>
            <a:ext cx="4787120" cy="2864504"/>
          </a:xfrm>
        </p:spPr>
        <p:txBody>
          <a:bodyPr lIns="0">
            <a:noAutofit/>
          </a:bodyPr>
          <a:lstStyle>
            <a:lvl1pPr marL="0" indent="0">
              <a:buNone/>
              <a:defRPr sz="1800">
                <a:solidFill>
                  <a:schemeClr val="tx2"/>
                </a:solidFill>
                <a:latin typeface="+mn-lt"/>
              </a:defRPr>
            </a:lvl1pPr>
            <a:lvl2pPr marL="457200" indent="0">
              <a:buNone/>
              <a:defRPr sz="1800">
                <a:solidFill>
                  <a:schemeClr val="tx2"/>
                </a:solidFill>
                <a:latin typeface="+mn-lt"/>
              </a:defRPr>
            </a:lvl2pPr>
            <a:lvl3pPr marL="914400" indent="0">
              <a:buNone/>
              <a:defRPr sz="1800">
                <a:solidFill>
                  <a:schemeClr val="tx2"/>
                </a:solidFill>
                <a:latin typeface="+mn-lt"/>
              </a:defRPr>
            </a:lvl3pPr>
            <a:lvl4pPr marL="1371600" indent="0">
              <a:buNone/>
              <a:defRPr sz="1800">
                <a:solidFill>
                  <a:schemeClr val="tx2"/>
                </a:solidFill>
                <a:latin typeface="+mn-lt"/>
              </a:defRPr>
            </a:lvl4pPr>
            <a:lvl5pPr marL="1828800" indent="0">
              <a:buNone/>
              <a:defRPr sz="1800">
                <a:solidFill>
                  <a:schemeClr val="tx2"/>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8" name="Straight Connector 7">
            <a:extLst>
              <a:ext uri="{FF2B5EF4-FFF2-40B4-BE49-F238E27FC236}">
                <a16:creationId xmlns:a16="http://schemas.microsoft.com/office/drawing/2014/main" id="{0B0BB410-14BC-2F46-B2DA-C52109E05057}"/>
              </a:ext>
            </a:extLst>
          </p:cNvPr>
          <p:cNvCxnSpPr/>
          <p:nvPr/>
        </p:nvCxnSpPr>
        <p:spPr>
          <a:xfrm>
            <a:off x="947738" y="6237288"/>
            <a:ext cx="269507" cy="0"/>
          </a:xfrm>
          <a:prstGeom prst="line">
            <a:avLst/>
          </a:prstGeom>
          <a:ln w="25400">
            <a:solidFill>
              <a:srgbClr val="F8FAF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B47F51-1B80-E648-9F23-AD712E602794}"/>
              </a:ext>
            </a:extLst>
          </p:cNvPr>
          <p:cNvSpPr txBox="1"/>
          <p:nvPr/>
        </p:nvSpPr>
        <p:spPr>
          <a:xfrm>
            <a:off x="1292401" y="6073735"/>
            <a:ext cx="1951840" cy="253916"/>
          </a:xfrm>
          <a:prstGeom prst="rect">
            <a:avLst/>
          </a:prstGeom>
          <a:noFill/>
        </p:spPr>
        <p:txBody>
          <a:bodyPr wrap="square" lIns="0" rIns="0" rtlCol="0">
            <a:spAutoFit/>
          </a:bodyPr>
          <a:lstStyle/>
          <a:p>
            <a:r>
              <a:rPr lang="en-US" sz="1050" b="1" i="0" spc="100" baseline="0">
                <a:solidFill>
                  <a:schemeClr val="bg1"/>
                </a:solidFill>
                <a:latin typeface="Fira Mono" panose="020B0509050000020004" pitchFamily="49" charset="0"/>
                <a:ea typeface="Fira Mono" panose="020B0509050000020004" pitchFamily="49" charset="0"/>
              </a:rPr>
              <a:t>GODATADRIVEN</a:t>
            </a:r>
          </a:p>
        </p:txBody>
      </p:sp>
      <p:pic>
        <p:nvPicPr>
          <p:cNvPr id="3" name="Picture 2">
            <a:extLst>
              <a:ext uri="{FF2B5EF4-FFF2-40B4-BE49-F238E27FC236}">
                <a16:creationId xmlns:a16="http://schemas.microsoft.com/office/drawing/2014/main" id="{7CF6D377-9A96-0F4A-8755-E25A6CE34975}"/>
              </a:ext>
            </a:extLst>
          </p:cNvPr>
          <p:cNvPicPr>
            <a:picLocks noChangeAspect="1"/>
          </p:cNvPicPr>
          <p:nvPr/>
        </p:nvPicPr>
        <p:blipFill>
          <a:blip r:embed="rId4"/>
          <a:stretch>
            <a:fillRect/>
          </a:stretch>
        </p:blipFill>
        <p:spPr>
          <a:xfrm>
            <a:off x="10719921" y="394448"/>
            <a:ext cx="877420" cy="658065"/>
          </a:xfrm>
          <a:prstGeom prst="rect">
            <a:avLst/>
          </a:prstGeom>
        </p:spPr>
      </p:pic>
    </p:spTree>
    <p:extLst>
      <p:ext uri="{BB962C8B-B14F-4D97-AF65-F5344CB8AC3E}">
        <p14:creationId xmlns:p14="http://schemas.microsoft.com/office/powerpoint/2010/main" val="320932808"/>
      </p:ext>
    </p:extLst>
  </p:cSld>
  <p:clrMapOvr>
    <a:masterClrMapping/>
  </p:clrMapOvr>
  <p:extLst>
    <p:ext uri="{DCECCB84-F9BA-43D5-87BE-67443E8EF086}">
      <p15:sldGuideLst xmlns:p15="http://schemas.microsoft.com/office/powerpoint/2012/main">
        <p15:guide id="1" pos="597">
          <p15:clr>
            <a:srgbClr val="FBAE40"/>
          </p15:clr>
        </p15:guide>
        <p15:guide id="2" orient="horz" pos="663">
          <p15:clr>
            <a:srgbClr val="FBAE40"/>
          </p15:clr>
        </p15:guide>
        <p15:guide id="3" orient="horz" pos="3929">
          <p15:clr>
            <a:srgbClr val="FBAE40"/>
          </p15:clr>
        </p15:guide>
        <p15:guide id="4" pos="3840">
          <p15:clr>
            <a:srgbClr val="FBAE40"/>
          </p15:clr>
        </p15:guide>
        <p15:guide id="5" pos="708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 col img dark right">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690A97-F053-6549-AC2B-D2AEC4632107}"/>
              </a:ext>
            </a:extLst>
          </p:cNvPr>
          <p:cNvPicPr>
            <a:picLocks noChangeAspect="1"/>
          </p:cNvPicPr>
          <p:nvPr/>
        </p:nvPicPr>
        <p:blipFill>
          <a:blip r:embed="rId2"/>
          <a:stretch>
            <a:fillRect/>
          </a:stretch>
        </p:blipFill>
        <p:spPr>
          <a:xfrm>
            <a:off x="0" y="4455038"/>
            <a:ext cx="12192000" cy="2390215"/>
          </a:xfrm>
          <a:prstGeom prst="rect">
            <a:avLst/>
          </a:prstGeom>
        </p:spPr>
      </p:pic>
      <p:sp>
        <p:nvSpPr>
          <p:cNvPr id="11" name="Picture Placeholder 10">
            <a:extLst>
              <a:ext uri="{FF2B5EF4-FFF2-40B4-BE49-F238E27FC236}">
                <a16:creationId xmlns:a16="http://schemas.microsoft.com/office/drawing/2014/main" id="{3746923B-A4D0-2644-BF68-FDFF6DFD47F8}"/>
              </a:ext>
            </a:extLst>
          </p:cNvPr>
          <p:cNvSpPr>
            <a:spLocks noGrp="1"/>
          </p:cNvSpPr>
          <p:nvPr>
            <p:ph type="pic" sz="quarter" idx="13"/>
          </p:nvPr>
        </p:nvSpPr>
        <p:spPr>
          <a:xfrm>
            <a:off x="6096000" y="0"/>
            <a:ext cx="6096000" cy="6858000"/>
          </a:xfrm>
        </p:spPr>
        <p:txBody>
          <a:bodyPr/>
          <a:lstStyle/>
          <a:p>
            <a:r>
              <a:rPr lang="en-GB"/>
              <a:t>Click icon to add picture</a:t>
            </a:r>
            <a:endParaRPr lang="en-US"/>
          </a:p>
        </p:txBody>
      </p:sp>
      <p:sp>
        <p:nvSpPr>
          <p:cNvPr id="5" name="Title 4">
            <a:extLst>
              <a:ext uri="{FF2B5EF4-FFF2-40B4-BE49-F238E27FC236}">
                <a16:creationId xmlns:a16="http://schemas.microsoft.com/office/drawing/2014/main" id="{45184682-4610-F844-AADD-8488763186F3}"/>
              </a:ext>
            </a:extLst>
          </p:cNvPr>
          <p:cNvSpPr>
            <a:spLocks noGrp="1"/>
          </p:cNvSpPr>
          <p:nvPr>
            <p:ph type="title"/>
          </p:nvPr>
        </p:nvSpPr>
        <p:spPr>
          <a:xfrm>
            <a:off x="947739" y="1077400"/>
            <a:ext cx="4787120" cy="1325563"/>
          </a:xfrm>
        </p:spPr>
        <p:txBody>
          <a:bodyPr lIns="0" rIns="90000" anchor="t" anchorCtr="0">
            <a:noAutofit/>
          </a:bodyPr>
          <a:lstStyle>
            <a:lvl1pPr>
              <a:defRPr sz="3600" b="1" i="0">
                <a:solidFill>
                  <a:srgbClr val="FFFFFF"/>
                </a:solidFill>
                <a:latin typeface="Museo Sans 700" panose="02000000000000000000" pitchFamily="2" charset="77"/>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7762C6F3-07F7-8845-8AF1-7DD7A6695F33}"/>
              </a:ext>
            </a:extLst>
          </p:cNvPr>
          <p:cNvSpPr>
            <a:spLocks noGrp="1"/>
          </p:cNvSpPr>
          <p:nvPr>
            <p:ph type="body" sz="quarter" idx="11"/>
          </p:nvPr>
        </p:nvSpPr>
        <p:spPr>
          <a:xfrm>
            <a:off x="947738" y="2824162"/>
            <a:ext cx="4787120" cy="2864504"/>
          </a:xfrm>
        </p:spPr>
        <p:txBody>
          <a:bodyPr lIns="0">
            <a:noAutofit/>
          </a:bodyPr>
          <a:lstStyle>
            <a:lvl1pPr marL="0" indent="0">
              <a:buNone/>
              <a:defRPr sz="1800">
                <a:solidFill>
                  <a:schemeClr val="tx2"/>
                </a:solidFill>
                <a:latin typeface="+mn-lt"/>
              </a:defRPr>
            </a:lvl1pPr>
            <a:lvl2pPr marL="457200" indent="0">
              <a:buNone/>
              <a:defRPr sz="1800">
                <a:solidFill>
                  <a:schemeClr val="tx2"/>
                </a:solidFill>
                <a:latin typeface="+mn-lt"/>
              </a:defRPr>
            </a:lvl2pPr>
            <a:lvl3pPr marL="914400" indent="0">
              <a:buNone/>
              <a:defRPr sz="1800">
                <a:solidFill>
                  <a:schemeClr val="tx2"/>
                </a:solidFill>
                <a:latin typeface="+mn-lt"/>
              </a:defRPr>
            </a:lvl3pPr>
            <a:lvl4pPr marL="1371600" indent="0">
              <a:buNone/>
              <a:defRPr sz="1800">
                <a:solidFill>
                  <a:schemeClr val="tx2"/>
                </a:solidFill>
                <a:latin typeface="+mn-lt"/>
              </a:defRPr>
            </a:lvl4pPr>
            <a:lvl5pPr marL="1828800" indent="0">
              <a:buNone/>
              <a:defRPr sz="1800">
                <a:solidFill>
                  <a:schemeClr val="tx2"/>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8" name="Straight Connector 7">
            <a:extLst>
              <a:ext uri="{FF2B5EF4-FFF2-40B4-BE49-F238E27FC236}">
                <a16:creationId xmlns:a16="http://schemas.microsoft.com/office/drawing/2014/main" id="{0B0BB410-14BC-2F46-B2DA-C52109E05057}"/>
              </a:ext>
            </a:extLst>
          </p:cNvPr>
          <p:cNvCxnSpPr/>
          <p:nvPr/>
        </p:nvCxnSpPr>
        <p:spPr>
          <a:xfrm>
            <a:off x="947738" y="6237288"/>
            <a:ext cx="26950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B47F51-1B80-E648-9F23-AD712E602794}"/>
              </a:ext>
            </a:extLst>
          </p:cNvPr>
          <p:cNvSpPr txBox="1"/>
          <p:nvPr/>
        </p:nvSpPr>
        <p:spPr>
          <a:xfrm>
            <a:off x="1292401" y="6073735"/>
            <a:ext cx="1951840" cy="253916"/>
          </a:xfrm>
          <a:prstGeom prst="rect">
            <a:avLst/>
          </a:prstGeom>
          <a:noFill/>
        </p:spPr>
        <p:txBody>
          <a:bodyPr wrap="square" lIns="0" rIns="0" rtlCol="0">
            <a:spAutoFit/>
          </a:bodyPr>
          <a:lstStyle/>
          <a:p>
            <a:r>
              <a:rPr lang="en-US" sz="1050" b="1" i="0" spc="100" baseline="0">
                <a:solidFill>
                  <a:schemeClr val="accent1"/>
                </a:solidFill>
                <a:latin typeface="Fira Mono" panose="020B0509050000020004" pitchFamily="49" charset="0"/>
                <a:ea typeface="Fira Mono" panose="020B0509050000020004" pitchFamily="49" charset="0"/>
              </a:rPr>
              <a:t>GODATADRIVEN</a:t>
            </a:r>
          </a:p>
        </p:txBody>
      </p:sp>
      <p:sp>
        <p:nvSpPr>
          <p:cNvPr id="10" name="Slide Number Placeholder 9">
            <a:extLst>
              <a:ext uri="{FF2B5EF4-FFF2-40B4-BE49-F238E27FC236}">
                <a16:creationId xmlns:a16="http://schemas.microsoft.com/office/drawing/2014/main" id="{CC667E74-ECCE-9344-B828-B217C158437E}"/>
              </a:ext>
            </a:extLst>
          </p:cNvPr>
          <p:cNvSpPr>
            <a:spLocks noGrp="1"/>
          </p:cNvSpPr>
          <p:nvPr>
            <p:ph type="sldNum" sz="quarter" idx="12"/>
          </p:nvPr>
        </p:nvSpPr>
        <p:spPr>
          <a:xfrm>
            <a:off x="3244241" y="6065091"/>
            <a:ext cx="989821" cy="253916"/>
          </a:xfrm>
          <a:noFill/>
        </p:spPr>
        <p:txBody>
          <a:bodyPr wrap="square" lIns="0" rIns="0" rtlCol="0">
            <a:spAutoFit/>
          </a:bodyPr>
          <a:lstStyle>
            <a:lvl1pPr>
              <a:defRPr lang="en-US" sz="1050" b="1" i="0" spc="100" baseline="0">
                <a:solidFill>
                  <a:schemeClr val="accent3"/>
                </a:solidFill>
                <a:latin typeface="Fira Mono" panose="020B0509050000020004" pitchFamily="49" charset="0"/>
                <a:ea typeface="Fira Mono" panose="020B0509050000020004" pitchFamily="49" charset="0"/>
              </a:defRPr>
            </a:lvl1pPr>
          </a:lstStyle>
          <a:p>
            <a:fld id="{330EA680-D336-4FF7-8B7A-9848BB0A1C32}" type="slidenum">
              <a:rPr lang="en-US" smtClean="0"/>
              <a:t>‹#›</a:t>
            </a:fld>
            <a:endParaRPr lang="en-US"/>
          </a:p>
        </p:txBody>
      </p:sp>
      <p:pic>
        <p:nvPicPr>
          <p:cNvPr id="3" name="Picture 2">
            <a:extLst>
              <a:ext uri="{FF2B5EF4-FFF2-40B4-BE49-F238E27FC236}">
                <a16:creationId xmlns:a16="http://schemas.microsoft.com/office/drawing/2014/main" id="{3B29631F-584A-4641-A963-FB180F01D5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83583" y="341394"/>
            <a:ext cx="771736" cy="573006"/>
          </a:xfrm>
          <a:prstGeom prst="rect">
            <a:avLst/>
          </a:prstGeom>
        </p:spPr>
      </p:pic>
    </p:spTree>
    <p:extLst>
      <p:ext uri="{BB962C8B-B14F-4D97-AF65-F5344CB8AC3E}">
        <p14:creationId xmlns:p14="http://schemas.microsoft.com/office/powerpoint/2010/main" val="1611818508"/>
      </p:ext>
    </p:extLst>
  </p:cSld>
  <p:clrMapOvr>
    <a:masterClrMapping/>
  </p:clrMapOvr>
  <p:extLst>
    <p:ext uri="{DCECCB84-F9BA-43D5-87BE-67443E8EF086}">
      <p15:sldGuideLst xmlns:p15="http://schemas.microsoft.com/office/powerpoint/2012/main">
        <p15:guide id="1" pos="597">
          <p15:clr>
            <a:srgbClr val="FBAE40"/>
          </p15:clr>
        </p15:guide>
        <p15:guide id="2" orient="horz" pos="663">
          <p15:clr>
            <a:srgbClr val="FBAE40"/>
          </p15:clr>
        </p15:guide>
        <p15:guide id="3" orient="horz" pos="3929">
          <p15:clr>
            <a:srgbClr val="FBAE40"/>
          </p15:clr>
        </p15:guide>
        <p15:guide id="4" pos="3840">
          <p15:clr>
            <a:srgbClr val="FBAE40"/>
          </p15:clr>
        </p15:guide>
        <p15:guide id="5" pos="708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1_Section Header">
    <p:bg>
      <p:bgPr>
        <a:solidFill>
          <a:srgbClr val="1EB0E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CEBA86-5019-F24A-B56C-4708B1716A2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21192" y="5584648"/>
            <a:ext cx="1422000" cy="1080720"/>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defRPr sz="4800" b="0">
                <a:solidFill>
                  <a:schemeClr val="bg1"/>
                </a:solidFill>
                <a:latin typeface="Museo Sans 500" panose="02000000000000000000" pitchFamily="2" charset="77"/>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1A1D33"/>
                </a:solidFill>
                <a:latin typeface="Museo Sans 500" panose="02000000000000000000"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846CE7D5-CF57-46EF-B807-FDD0502418D4}" type="datetimeFigureOut">
              <a:rPr lang="en-US" smtClean="0"/>
              <a:pPr/>
              <a:t>3/27/22</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92888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8104-F5B3-0C42-BB06-FD5976F0647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24536BC5-E932-C444-A2E5-90D3869443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EB704222-6E5B-4E41-BFBD-CAF29403BE8B}"/>
              </a:ext>
            </a:extLst>
          </p:cNvPr>
          <p:cNvSpPr>
            <a:spLocks noGrp="1"/>
          </p:cNvSpPr>
          <p:nvPr>
            <p:ph type="dt" sz="half" idx="10"/>
          </p:nvPr>
        </p:nvSpPr>
        <p:spPr/>
        <p:txBody>
          <a:bodyPr/>
          <a:lstStyle/>
          <a:p>
            <a:fld id="{5AFF70A4-8B85-2E41-AC09-4396E332B560}" type="datetimeFigureOut">
              <a:rPr lang="en-NL" smtClean="0"/>
              <a:t>27/03/2022</a:t>
            </a:fld>
            <a:endParaRPr lang="en-NL"/>
          </a:p>
        </p:txBody>
      </p:sp>
      <p:sp>
        <p:nvSpPr>
          <p:cNvPr id="5" name="Footer Placeholder 4">
            <a:extLst>
              <a:ext uri="{FF2B5EF4-FFF2-40B4-BE49-F238E27FC236}">
                <a16:creationId xmlns:a16="http://schemas.microsoft.com/office/drawing/2014/main" id="{21134A72-35FA-694D-9557-5119DD21091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CE76E33-4132-BF40-A265-8C3124082A87}"/>
              </a:ext>
            </a:extLst>
          </p:cNvPr>
          <p:cNvSpPr>
            <a:spLocks noGrp="1"/>
          </p:cNvSpPr>
          <p:nvPr>
            <p:ph type="sldNum" sz="quarter" idx="12"/>
          </p:nvPr>
        </p:nvSpPr>
        <p:spPr/>
        <p:txBody>
          <a:bodyPr/>
          <a:lstStyle/>
          <a:p>
            <a:fld id="{FE1A215F-0A81-384F-9EAC-E49853598FB4}" type="slidenum">
              <a:rPr lang="en-NL" smtClean="0"/>
              <a:t>‹#›</a:t>
            </a:fld>
            <a:endParaRPr lang="en-NL"/>
          </a:p>
        </p:txBody>
      </p:sp>
    </p:spTree>
    <p:extLst>
      <p:ext uri="{BB962C8B-B14F-4D97-AF65-F5344CB8AC3E}">
        <p14:creationId xmlns:p14="http://schemas.microsoft.com/office/powerpoint/2010/main" val="213632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2095" y="5521123"/>
            <a:ext cx="1343166" cy="1313727"/>
          </a:xfrm>
          <a:prstGeom prst="rect">
            <a:avLst/>
          </a:prstGeom>
        </p:spPr>
      </p:pic>
      <p:pic>
        <p:nvPicPr>
          <p:cNvPr id="5" name="Picture 4" descr="A picture containing person, indoor, man&#10;&#10;Description automatically generated">
            <a:extLst>
              <a:ext uri="{FF2B5EF4-FFF2-40B4-BE49-F238E27FC236}">
                <a16:creationId xmlns:a16="http://schemas.microsoft.com/office/drawing/2014/main" id="{8867DFAF-4E0A-744A-AC01-C845EBDF8666}"/>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599" y="-1272413"/>
            <a:ext cx="12192000" cy="8130413"/>
          </a:xfrm>
          <a:prstGeom prst="rect">
            <a:avLst/>
          </a:prstGeom>
        </p:spPr>
      </p:pic>
      <p:sp>
        <p:nvSpPr>
          <p:cNvPr id="4" name="Titel 1"/>
          <p:cNvSpPr>
            <a:spLocks noGrp="1"/>
          </p:cNvSpPr>
          <p:nvPr>
            <p:ph type="title" hasCustomPrompt="1"/>
          </p:nvPr>
        </p:nvSpPr>
        <p:spPr>
          <a:xfrm>
            <a:off x="359999" y="2667616"/>
            <a:ext cx="11473200" cy="934033"/>
          </a:xfrm>
          <a:ln w="76200">
            <a:noFill/>
          </a:ln>
        </p:spPr>
        <p:txBody>
          <a:bodyPr wrap="square" tIns="36000" bIns="0">
            <a:spAutoFit/>
          </a:bodyPr>
          <a:lstStyle>
            <a:lvl1pPr algn="ctr">
              <a:lnSpc>
                <a:spcPts val="7000"/>
              </a:lnSpc>
              <a:defRPr sz="4000" b="1" u="none" baseline="0">
                <a:solidFill>
                  <a:schemeClr val="bg1"/>
                </a:solidFill>
                <a:uFill>
                  <a:solidFill>
                    <a:schemeClr val="bg1"/>
                  </a:solidFill>
                </a:uFill>
              </a:defRPr>
            </a:lvl1pPr>
          </a:lstStyle>
          <a:p>
            <a:r>
              <a:rPr lang="en-GB" noProof="0"/>
              <a:t>CLICK FOR CHAPTER TITLE</a:t>
            </a:r>
          </a:p>
        </p:txBody>
      </p:sp>
    </p:spTree>
    <p:extLst>
      <p:ext uri="{BB962C8B-B14F-4D97-AF65-F5344CB8AC3E}">
        <p14:creationId xmlns:p14="http://schemas.microsoft.com/office/powerpoint/2010/main" val="16802254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tx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92095" y="5521123"/>
            <a:ext cx="1343166" cy="1313727"/>
          </a:xfrm>
          <a:prstGeom prst="rect">
            <a:avLst/>
          </a:prstGeom>
        </p:spPr>
      </p:pic>
      <p:pic>
        <p:nvPicPr>
          <p:cNvPr id="6" name="Picture 5" descr="A picture containing person, man, standing, building&#10;&#10;Description automatically generated">
            <a:extLst>
              <a:ext uri="{FF2B5EF4-FFF2-40B4-BE49-F238E27FC236}">
                <a16:creationId xmlns:a16="http://schemas.microsoft.com/office/drawing/2014/main" id="{D43A216E-2ABC-9945-83F7-4AF702FC4D78}"/>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0" y="-675183"/>
            <a:ext cx="12192000" cy="8130413"/>
          </a:xfrm>
          <a:prstGeom prst="rect">
            <a:avLst/>
          </a:prstGeom>
        </p:spPr>
      </p:pic>
      <p:sp>
        <p:nvSpPr>
          <p:cNvPr id="4" name="Titel 1"/>
          <p:cNvSpPr>
            <a:spLocks noGrp="1"/>
          </p:cNvSpPr>
          <p:nvPr>
            <p:ph type="title" hasCustomPrompt="1"/>
          </p:nvPr>
        </p:nvSpPr>
        <p:spPr>
          <a:xfrm>
            <a:off x="359999" y="2667616"/>
            <a:ext cx="11473200" cy="934033"/>
          </a:xfrm>
          <a:ln w="76200">
            <a:noFill/>
          </a:ln>
        </p:spPr>
        <p:txBody>
          <a:bodyPr wrap="square" tIns="36000" bIns="0">
            <a:spAutoFit/>
          </a:bodyPr>
          <a:lstStyle>
            <a:lvl1pPr algn="ctr">
              <a:lnSpc>
                <a:spcPts val="7000"/>
              </a:lnSpc>
              <a:defRPr sz="4000" b="1" u="none" baseline="0">
                <a:solidFill>
                  <a:schemeClr val="bg1"/>
                </a:solidFill>
                <a:uFill>
                  <a:solidFill>
                    <a:schemeClr val="bg1"/>
                  </a:solidFill>
                </a:uFill>
              </a:defRPr>
            </a:lvl1pPr>
          </a:lstStyle>
          <a:p>
            <a:r>
              <a:rPr lang="en-GB" noProof="0"/>
              <a:t>CLICK FOR CHAPTER TITLE</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313407"/>
            <a:ext cx="11473200" cy="648000"/>
          </a:xfrm>
        </p:spPr>
        <p:txBody>
          <a:bodyPr/>
          <a:lstStyle>
            <a:lvl1pPr>
              <a:defRPr baseline="0"/>
            </a:lvl1pPr>
          </a:lstStyle>
          <a:p>
            <a:r>
              <a:rPr lang="en-US"/>
              <a:t>Click to add your table of contents</a:t>
            </a:r>
          </a:p>
        </p:txBody>
      </p:sp>
      <p:sp>
        <p:nvSpPr>
          <p:cNvPr id="3" name="Content Placeholder 2"/>
          <p:cNvSpPr>
            <a:spLocks noGrp="1"/>
          </p:cNvSpPr>
          <p:nvPr>
            <p:ph idx="1" hasCustomPrompt="1"/>
          </p:nvPr>
        </p:nvSpPr>
        <p:spPr>
          <a:xfrm>
            <a:off x="360000" y="2167504"/>
            <a:ext cx="11473200" cy="3564892"/>
          </a:xfrm>
        </p:spPr>
        <p:txBody>
          <a:bodyPr>
            <a:normAutofit/>
          </a:bodyPr>
          <a:lstStyle>
            <a:lvl1pPr marL="342900" indent="-342900">
              <a:buFont typeface="+mj-lt"/>
              <a:buAutoNum type="arabicPeriod"/>
              <a:defRPr sz="1800" b="0">
                <a:solidFill>
                  <a:schemeClr val="tx1"/>
                </a:solidFill>
              </a:defRPr>
            </a:lvl1pPr>
            <a:lvl2pPr marL="714375" indent="-357188">
              <a:buClr>
                <a:schemeClr val="tx2"/>
              </a:buClr>
              <a:buSzPct val="100000"/>
              <a:buFont typeface="+mj-lt"/>
              <a:buAutoNum type="arabicPeriod"/>
              <a:tabLst/>
              <a:defRPr sz="1800" baseline="0">
                <a:solidFill>
                  <a:schemeClr val="tx1"/>
                </a:solidFill>
              </a:defRPr>
            </a:lvl2pPr>
            <a:lvl3pPr marL="1073150" indent="-358775">
              <a:buClr>
                <a:schemeClr val="tx2"/>
              </a:buClr>
              <a:buSzPct val="100000"/>
              <a:buFont typeface="+mj-lt"/>
              <a:buAutoNum type="arabicPeriod"/>
              <a:tabLst/>
              <a:defRPr sz="1800" baseline="0">
                <a:solidFill>
                  <a:schemeClr val="tx1"/>
                </a:solidFill>
              </a:defRPr>
            </a:lvl3pPr>
            <a:lvl4pPr marL="1430338" indent="-357188">
              <a:buClr>
                <a:schemeClr val="tx2"/>
              </a:buClr>
              <a:buSzPct val="100000"/>
              <a:buFont typeface="+mj-lt"/>
              <a:buAutoNum type="arabicPeriod"/>
              <a:tabLst/>
              <a:defRPr sz="1800" baseline="0">
                <a:solidFill>
                  <a:schemeClr val="tx1"/>
                </a:solidFill>
              </a:defRPr>
            </a:lvl4pPr>
            <a:lvl5pPr marL="720000">
              <a:buClr>
                <a:schemeClr val="tx2"/>
              </a:buClr>
              <a:buFont typeface="+mj-lt"/>
              <a:buAutoNum type="arabicPeriod"/>
              <a:defRPr sz="1800">
                <a:solidFill>
                  <a:schemeClr val="tx1"/>
                </a:solidFill>
              </a:defRPr>
            </a:lvl5pPr>
          </a:lstStyle>
          <a:p>
            <a:pPr lvl="0"/>
            <a:r>
              <a:rPr lang="en-US"/>
              <a:t>First Item</a:t>
            </a:r>
          </a:p>
          <a:p>
            <a:pPr lvl="1"/>
            <a:r>
              <a:rPr lang="en-US"/>
              <a:t>Sub paragraph</a:t>
            </a:r>
          </a:p>
          <a:p>
            <a:pPr lvl="2"/>
            <a:r>
              <a:rPr lang="en-US"/>
              <a:t>Sub sub paragraph</a:t>
            </a:r>
          </a:p>
          <a:p>
            <a:pPr lvl="3"/>
            <a:r>
              <a:rPr lang="en-US"/>
              <a:t>Sub sub sub paragraph</a:t>
            </a:r>
          </a:p>
        </p:txBody>
      </p:sp>
      <p:sp>
        <p:nvSpPr>
          <p:cNvPr id="6" name="Slide Number Placeholder 5"/>
          <p:cNvSpPr>
            <a:spLocks noGrp="1"/>
          </p:cNvSpPr>
          <p:nvPr>
            <p:ph type="sldNum" sz="quarter" idx="12"/>
          </p:nvPr>
        </p:nvSpPr>
        <p:spPr>
          <a:xfrm>
            <a:off x="11448000" y="6156000"/>
            <a:ext cx="489155" cy="324000"/>
          </a:xfrm>
        </p:spPr>
        <p:txBody>
          <a:bodyPr/>
          <a:lstStyle/>
          <a:p>
            <a:fld id="{B6E27945-FA9B-403D-BA8B-1AE065A8CDA9}" type="slidenum">
              <a:rPr lang="en-US" smtClean="0"/>
              <a:pPr/>
              <a:t>‹#›</a:t>
            </a:fld>
            <a:endParaRPr lang="en-US"/>
          </a:p>
        </p:txBody>
      </p:sp>
      <p:sp>
        <p:nvSpPr>
          <p:cNvPr id="10" name="Text Placeholder 9"/>
          <p:cNvSpPr>
            <a:spLocks noGrp="1"/>
          </p:cNvSpPr>
          <p:nvPr>
            <p:ph type="body" sz="quarter" idx="13"/>
          </p:nvPr>
        </p:nvSpPr>
        <p:spPr>
          <a:xfrm>
            <a:off x="360758" y="989012"/>
            <a:ext cx="11473200" cy="396000"/>
          </a:xfrm>
        </p:spPr>
        <p:txBody>
          <a:bodyPr tIns="0">
            <a:noAutofit/>
          </a:bodyPr>
          <a:lstStyle>
            <a:lvl1pPr>
              <a:lnSpc>
                <a:spcPts val="3000"/>
              </a:lnSpc>
              <a:defRPr sz="2500" b="0"/>
            </a:lvl1pPr>
          </a:lstStyle>
          <a:p>
            <a:pPr lvl="0"/>
            <a:r>
              <a:rPr lang="en-US"/>
              <a:t>Edit Master text styles</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5832000"/>
            <a:ext cx="922700" cy="67910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heading and object">
    <p:spTree>
      <p:nvGrpSpPr>
        <p:cNvPr id="1" name=""/>
        <p:cNvGrpSpPr/>
        <p:nvPr/>
      </p:nvGrpSpPr>
      <p:grpSpPr>
        <a:xfrm>
          <a:off x="0" y="0"/>
          <a:ext cx="0" cy="0"/>
          <a:chOff x="0" y="0"/>
          <a:chExt cx="0" cy="0"/>
        </a:xfrm>
      </p:grpSpPr>
      <p:sp>
        <p:nvSpPr>
          <p:cNvPr id="7" name="Content Placeholder 6"/>
          <p:cNvSpPr>
            <a:spLocks noGrp="1"/>
          </p:cNvSpPr>
          <p:nvPr>
            <p:ph sz="quarter" idx="16"/>
          </p:nvPr>
        </p:nvSpPr>
        <p:spPr>
          <a:xfrm>
            <a:off x="360000" y="2167504"/>
            <a:ext cx="11472862" cy="356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60000" y="313407"/>
            <a:ext cx="11473200" cy="648000"/>
          </a:xfrm>
        </p:spPr>
        <p:txBody>
          <a:bodyPr/>
          <a:lstStyle>
            <a:lvl1pPr>
              <a:defRPr/>
            </a:lvl1pPr>
          </a:lstStyle>
          <a:p>
            <a:r>
              <a:rPr lang="en-US"/>
              <a:t>Click to edit Master title style</a:t>
            </a:r>
          </a:p>
        </p:txBody>
      </p:sp>
      <p:sp>
        <p:nvSpPr>
          <p:cNvPr id="6" name="Slide Number Placeholder 5"/>
          <p:cNvSpPr>
            <a:spLocks noGrp="1"/>
          </p:cNvSpPr>
          <p:nvPr>
            <p:ph type="sldNum" sz="quarter" idx="12"/>
          </p:nvPr>
        </p:nvSpPr>
        <p:spPr>
          <a:xfrm>
            <a:off x="11448000" y="6156000"/>
            <a:ext cx="489155" cy="324000"/>
          </a:xfrm>
        </p:spPr>
        <p:txBody>
          <a:bodyPr/>
          <a:lstStyle/>
          <a:p>
            <a:fld id="{B6E27945-FA9B-403D-BA8B-1AE065A8CDA9}" type="slidenum">
              <a:rPr lang="en-US" smtClean="0"/>
              <a:pPr/>
              <a:t>‹#›</a:t>
            </a:fld>
            <a:endParaRPr lang="en-US"/>
          </a:p>
        </p:txBody>
      </p:sp>
      <p:sp>
        <p:nvSpPr>
          <p:cNvPr id="10" name="Text Placeholder 9"/>
          <p:cNvSpPr>
            <a:spLocks noGrp="1"/>
          </p:cNvSpPr>
          <p:nvPr>
            <p:ph type="body" sz="quarter" idx="13"/>
          </p:nvPr>
        </p:nvSpPr>
        <p:spPr>
          <a:xfrm>
            <a:off x="360758" y="989012"/>
            <a:ext cx="11473200" cy="396000"/>
          </a:xfrm>
        </p:spPr>
        <p:txBody>
          <a:bodyPr tIns="0">
            <a:noAutofit/>
          </a:bodyPr>
          <a:lstStyle>
            <a:lvl1pPr>
              <a:lnSpc>
                <a:spcPts val="3000"/>
              </a:lnSpc>
              <a:defRPr sz="2500" b="0"/>
            </a:lvl1pPr>
          </a:lstStyle>
          <a:p>
            <a:pPr lvl="0"/>
            <a:r>
              <a:rPr lang="en-US"/>
              <a:t>Edit Master text styles</a:t>
            </a:r>
          </a:p>
        </p:txBody>
      </p:sp>
      <p:sp>
        <p:nvSpPr>
          <p:cNvPr id="11" name="Text Placeholder 12"/>
          <p:cNvSpPr>
            <a:spLocks noGrp="1"/>
          </p:cNvSpPr>
          <p:nvPr>
            <p:ph type="body" sz="quarter" idx="15" hasCustomPrompt="1"/>
          </p:nvPr>
        </p:nvSpPr>
        <p:spPr>
          <a:xfrm>
            <a:off x="360362" y="1524000"/>
            <a:ext cx="11472837" cy="636304"/>
          </a:xfrm>
        </p:spPr>
        <p:txBody>
          <a:bodyPr rIns="0" anchor="b" anchorCtr="0"/>
          <a:lstStyle>
            <a:lvl1pPr>
              <a:defRPr b="1">
                <a:solidFill>
                  <a:schemeClr val="tx2"/>
                </a:solidFill>
              </a:defRPr>
            </a:lvl1pPr>
            <a:lvl2pPr marL="0" indent="0">
              <a:buNone/>
              <a:defRPr/>
            </a:lvl2pPr>
          </a:lstStyle>
          <a:p>
            <a:pPr lvl="0"/>
            <a:r>
              <a:rPr lang="nl-NL" noProof="0"/>
              <a:t>Click </a:t>
            </a:r>
            <a:r>
              <a:rPr lang="nl-NL" noProof="0" err="1"/>
              <a:t>to</a:t>
            </a:r>
            <a:r>
              <a:rPr lang="nl-NL" noProof="0"/>
              <a:t> </a:t>
            </a:r>
            <a:r>
              <a:rPr lang="nl-NL" noProof="0" err="1"/>
              <a:t>add</a:t>
            </a:r>
            <a:r>
              <a:rPr lang="nl-NL" noProof="0"/>
              <a:t> </a:t>
            </a:r>
            <a:r>
              <a:rPr lang="nl-NL" noProof="0" err="1"/>
              <a:t>heading</a:t>
            </a:r>
            <a:endParaRPr lang="en-GB" noProof="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5832000"/>
            <a:ext cx="922700" cy="679107"/>
          </a:xfrm>
          <a:prstGeom prst="rect">
            <a:avLst/>
          </a:prstGeom>
        </p:spPr>
      </p:pic>
    </p:spTree>
    <p:extLst>
      <p:ext uri="{BB962C8B-B14F-4D97-AF65-F5344CB8AC3E}">
        <p14:creationId xmlns:p14="http://schemas.microsoft.com/office/powerpoint/2010/main" val="42278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4" name="Content Placeholder 3"/>
          <p:cNvSpPr>
            <a:spLocks noGrp="1"/>
          </p:cNvSpPr>
          <p:nvPr>
            <p:ph sz="quarter" idx="15"/>
          </p:nvPr>
        </p:nvSpPr>
        <p:spPr>
          <a:xfrm>
            <a:off x="360000" y="1703375"/>
            <a:ext cx="11473200" cy="4038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60000" y="313407"/>
            <a:ext cx="11473200" cy="648000"/>
          </a:xfrm>
        </p:spPr>
        <p:txBody>
          <a:bodyPr/>
          <a:lstStyle>
            <a:lvl1pPr>
              <a:defRPr/>
            </a:lvl1pPr>
          </a:lstStyle>
          <a:p>
            <a:r>
              <a:rPr lang="en-US" noProof="0"/>
              <a:t>Click to edit Master title style</a:t>
            </a:r>
            <a:endParaRPr lang="en-GB" noProof="0"/>
          </a:p>
        </p:txBody>
      </p:sp>
      <p:sp>
        <p:nvSpPr>
          <p:cNvPr id="6" name="Slide Number Placeholder 5"/>
          <p:cNvSpPr>
            <a:spLocks noGrp="1"/>
          </p:cNvSpPr>
          <p:nvPr>
            <p:ph type="sldNum" sz="quarter" idx="12"/>
          </p:nvPr>
        </p:nvSpPr>
        <p:spPr/>
        <p:txBody>
          <a:bodyPr/>
          <a:lstStyle/>
          <a:p>
            <a:fld id="{B6E27945-FA9B-403D-BA8B-1AE065A8CDA9}" type="slidenum">
              <a:rPr lang="en-US" smtClean="0"/>
              <a:pPr/>
              <a:t>‹#›</a:t>
            </a:fld>
            <a:endParaRPr lang="en-US"/>
          </a:p>
        </p:txBody>
      </p:sp>
      <p:sp>
        <p:nvSpPr>
          <p:cNvPr id="10" name="Text Placeholder 9"/>
          <p:cNvSpPr>
            <a:spLocks noGrp="1"/>
          </p:cNvSpPr>
          <p:nvPr>
            <p:ph type="body" sz="quarter" idx="13"/>
          </p:nvPr>
        </p:nvSpPr>
        <p:spPr>
          <a:xfrm>
            <a:off x="360758" y="989012"/>
            <a:ext cx="11473200" cy="396000"/>
          </a:xfrm>
        </p:spPr>
        <p:txBody>
          <a:bodyPr tIns="0">
            <a:noAutofit/>
          </a:bodyPr>
          <a:lstStyle>
            <a:lvl1pPr>
              <a:lnSpc>
                <a:spcPts val="3000"/>
              </a:lnSpc>
              <a:defRPr sz="2500" b="0"/>
            </a:lvl1pPr>
          </a:lstStyle>
          <a:p>
            <a:pPr lvl="0"/>
            <a:r>
              <a:rPr lang="en-US" noProof="0"/>
              <a:t>Edit Master text styles</a:t>
            </a:r>
          </a:p>
        </p:txBody>
      </p:sp>
      <p:sp>
        <p:nvSpPr>
          <p:cNvPr id="11" name="Rectangle 10" hidden="1"/>
          <p:cNvSpPr/>
          <p:nvPr userDrawn="1"/>
        </p:nvSpPr>
        <p:spPr>
          <a:xfrm>
            <a:off x="720000" y="792000"/>
            <a:ext cx="10846525" cy="774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useo Sans 500" panose="02000000000000000000" pitchFamily="2" charset="77"/>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5832000"/>
            <a:ext cx="922700" cy="679107"/>
          </a:xfrm>
          <a:prstGeom prst="rect">
            <a:avLst/>
          </a:prstGeom>
        </p:spPr>
      </p:pic>
    </p:spTree>
    <p:extLst>
      <p:ext uri="{BB962C8B-B14F-4D97-AF65-F5344CB8AC3E}">
        <p14:creationId xmlns:p14="http://schemas.microsoft.com/office/powerpoint/2010/main" val="285072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E27945-FA9B-403D-BA8B-1AE065A8CDA9}" type="slidenum">
              <a:rPr lang="en-US" smtClean="0"/>
              <a:pPr/>
              <a:t>‹#›</a:t>
            </a:fld>
            <a:endParaRPr lang="en-US"/>
          </a:p>
        </p:txBody>
      </p:sp>
      <p:sp>
        <p:nvSpPr>
          <p:cNvPr id="11" name="Rectangle 10" hidden="1"/>
          <p:cNvSpPr/>
          <p:nvPr userDrawn="1"/>
        </p:nvSpPr>
        <p:spPr>
          <a:xfrm>
            <a:off x="720000" y="792000"/>
            <a:ext cx="10846525" cy="774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useo Sans 500" panose="02000000000000000000" pitchFamily="2" charset="77"/>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5832000"/>
            <a:ext cx="922700" cy="679107"/>
          </a:xfrm>
          <a:prstGeom prst="rect">
            <a:avLst/>
          </a:prstGeom>
        </p:spPr>
      </p:pic>
      <p:sp>
        <p:nvSpPr>
          <p:cNvPr id="8" name="Title 1">
            <a:extLst>
              <a:ext uri="{FF2B5EF4-FFF2-40B4-BE49-F238E27FC236}">
                <a16:creationId xmlns:a16="http://schemas.microsoft.com/office/drawing/2014/main" id="{F2F0EA0B-4A73-824B-99ED-D525B961B2A6}"/>
              </a:ext>
            </a:extLst>
          </p:cNvPr>
          <p:cNvSpPr>
            <a:spLocks noGrp="1"/>
          </p:cNvSpPr>
          <p:nvPr>
            <p:ph type="title"/>
          </p:nvPr>
        </p:nvSpPr>
        <p:spPr>
          <a:xfrm>
            <a:off x="360000" y="313407"/>
            <a:ext cx="11473200" cy="648000"/>
          </a:xfrm>
        </p:spPr>
        <p:txBody>
          <a:bodyPr anchor="t">
            <a:normAutofit/>
          </a:bodyPr>
          <a:lstStyle>
            <a:lvl1pPr>
              <a:defRPr sz="3200"/>
            </a:lvl1pPr>
          </a:lstStyle>
          <a:p>
            <a:r>
              <a:rPr lang="en-US" noProof="0"/>
              <a:t>Click to edit Master title style</a:t>
            </a:r>
            <a:endParaRPr lang="en-GB" noProof="0"/>
          </a:p>
        </p:txBody>
      </p:sp>
    </p:spTree>
    <p:extLst>
      <p:ext uri="{BB962C8B-B14F-4D97-AF65-F5344CB8AC3E}">
        <p14:creationId xmlns:p14="http://schemas.microsoft.com/office/powerpoint/2010/main" val="3070471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object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000" y="313407"/>
            <a:ext cx="11473200" cy="648000"/>
          </a:xfrm>
        </p:spPr>
        <p:txBody>
          <a:bodyPr/>
          <a:lstStyle>
            <a:lvl1pPr>
              <a:defRPr/>
            </a:lvl1pPr>
          </a:lstStyle>
          <a:p>
            <a:r>
              <a:rPr lang="en-US" noProof="0"/>
              <a:t>Click to edit Master title style</a:t>
            </a:r>
            <a:endParaRPr lang="en-GB" noProof="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6E27945-FA9B-403D-BA8B-1AE065A8CDA9}" type="slidenum">
              <a:rPr lang="en-US" smtClean="0"/>
              <a:pPr/>
              <a:t>‹#›</a:t>
            </a:fld>
            <a:endParaRPr lang="en-US"/>
          </a:p>
        </p:txBody>
      </p:sp>
      <p:sp>
        <p:nvSpPr>
          <p:cNvPr id="10" name="Text Placeholder 9"/>
          <p:cNvSpPr>
            <a:spLocks noGrp="1"/>
          </p:cNvSpPr>
          <p:nvPr>
            <p:ph type="body" sz="quarter" idx="13"/>
          </p:nvPr>
        </p:nvSpPr>
        <p:spPr>
          <a:xfrm>
            <a:off x="360758" y="989012"/>
            <a:ext cx="11473200" cy="396000"/>
          </a:xfrm>
        </p:spPr>
        <p:txBody>
          <a:bodyPr tIns="0">
            <a:noAutofit/>
          </a:bodyPr>
          <a:lstStyle>
            <a:lvl1pPr>
              <a:lnSpc>
                <a:spcPts val="3000"/>
              </a:lnSpc>
              <a:defRPr sz="2500" b="0">
                <a:solidFill>
                  <a:schemeClr val="bg1"/>
                </a:solidFill>
              </a:defRPr>
            </a:lvl1pPr>
          </a:lstStyle>
          <a:p>
            <a:pPr lvl="0"/>
            <a:r>
              <a:rPr lang="en-US" noProof="0"/>
              <a:t>Edit Master text styles</a:t>
            </a:r>
          </a:p>
        </p:txBody>
      </p:sp>
      <p:sp>
        <p:nvSpPr>
          <p:cNvPr id="11" name="Rectangle 10" hidden="1"/>
          <p:cNvSpPr/>
          <p:nvPr userDrawn="1"/>
        </p:nvSpPr>
        <p:spPr>
          <a:xfrm>
            <a:off x="720000" y="792000"/>
            <a:ext cx="10846525" cy="774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useo Sans 500" panose="02000000000000000000" pitchFamily="2" charset="77"/>
            </a:endParaRPr>
          </a:p>
        </p:txBody>
      </p:sp>
      <p:sp>
        <p:nvSpPr>
          <p:cNvPr id="9" name="Content Placeholder 3"/>
          <p:cNvSpPr>
            <a:spLocks noGrp="1"/>
          </p:cNvSpPr>
          <p:nvPr>
            <p:ph sz="quarter" idx="15"/>
          </p:nvPr>
        </p:nvSpPr>
        <p:spPr>
          <a:xfrm>
            <a:off x="360000" y="1703375"/>
            <a:ext cx="11473200" cy="3725152"/>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a:stretch>
            <a:fillRect/>
          </a:stretch>
        </p:blipFill>
        <p:spPr>
          <a:xfrm>
            <a:off x="92095" y="5521123"/>
            <a:ext cx="1343166" cy="131372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text and object">
    <p:spTree>
      <p:nvGrpSpPr>
        <p:cNvPr id="1" name=""/>
        <p:cNvGrpSpPr/>
        <p:nvPr/>
      </p:nvGrpSpPr>
      <p:grpSpPr>
        <a:xfrm>
          <a:off x="0" y="0"/>
          <a:ext cx="0" cy="0"/>
          <a:chOff x="0" y="0"/>
          <a:chExt cx="0" cy="0"/>
        </a:xfrm>
      </p:grpSpPr>
      <p:sp>
        <p:nvSpPr>
          <p:cNvPr id="2" name="Title 1"/>
          <p:cNvSpPr>
            <a:spLocks noGrp="1"/>
          </p:cNvSpPr>
          <p:nvPr>
            <p:ph type="title"/>
          </p:nvPr>
        </p:nvSpPr>
        <p:spPr>
          <a:xfrm>
            <a:off x="359999" y="313407"/>
            <a:ext cx="11473200" cy="648000"/>
          </a:xfrm>
        </p:spPr>
        <p:txBody>
          <a:bodyPr/>
          <a:lstStyle>
            <a:lvl1pPr>
              <a:defRPr/>
            </a:lvl1pPr>
          </a:lstStyle>
          <a:p>
            <a:r>
              <a:rPr lang="en-US" noProof="0"/>
              <a:t>Click to edit Master title style</a:t>
            </a:r>
            <a:endParaRPr lang="en-GB" noProof="0"/>
          </a:p>
        </p:txBody>
      </p:sp>
      <p:sp>
        <p:nvSpPr>
          <p:cNvPr id="6" name="Slide Number Placeholder 5"/>
          <p:cNvSpPr>
            <a:spLocks noGrp="1"/>
          </p:cNvSpPr>
          <p:nvPr>
            <p:ph type="sldNum" sz="quarter" idx="12"/>
          </p:nvPr>
        </p:nvSpPr>
        <p:spPr/>
        <p:txBody>
          <a:bodyPr/>
          <a:lstStyle/>
          <a:p>
            <a:fld id="{B6E27945-FA9B-403D-BA8B-1AE065A8CDA9}" type="slidenum">
              <a:rPr lang="en-US" smtClean="0"/>
              <a:pPr/>
              <a:t>‹#›</a:t>
            </a:fld>
            <a:endParaRPr lang="en-US"/>
          </a:p>
        </p:txBody>
      </p:sp>
      <p:sp>
        <p:nvSpPr>
          <p:cNvPr id="10" name="Text Placeholder 9"/>
          <p:cNvSpPr>
            <a:spLocks noGrp="1"/>
          </p:cNvSpPr>
          <p:nvPr>
            <p:ph type="body" sz="quarter" idx="13"/>
          </p:nvPr>
        </p:nvSpPr>
        <p:spPr>
          <a:xfrm>
            <a:off x="359999" y="998537"/>
            <a:ext cx="11473200" cy="396000"/>
          </a:xfrm>
        </p:spPr>
        <p:txBody>
          <a:bodyPr tIns="0">
            <a:noAutofit/>
          </a:bodyPr>
          <a:lstStyle>
            <a:lvl1pPr>
              <a:lnSpc>
                <a:spcPts val="2900"/>
              </a:lnSpc>
              <a:defRPr sz="2500" b="0"/>
            </a:lvl1pPr>
          </a:lstStyle>
          <a:p>
            <a:pPr lvl="0"/>
            <a:r>
              <a:rPr lang="en-US" noProof="0"/>
              <a:t>Edit Master text styles</a:t>
            </a:r>
          </a:p>
        </p:txBody>
      </p:sp>
      <p:sp>
        <p:nvSpPr>
          <p:cNvPr id="11" name="Text Placeholder 12"/>
          <p:cNvSpPr>
            <a:spLocks noGrp="1"/>
          </p:cNvSpPr>
          <p:nvPr>
            <p:ph type="body" sz="quarter" idx="15"/>
          </p:nvPr>
        </p:nvSpPr>
        <p:spPr>
          <a:xfrm>
            <a:off x="360363" y="1552757"/>
            <a:ext cx="5526000" cy="607547"/>
          </a:xfrm>
        </p:spPr>
        <p:txBody>
          <a:bodyPr rIns="0" anchor="b" anchorCtr="0"/>
          <a:lstStyle>
            <a:lvl1pPr>
              <a:defRPr b="1">
                <a:solidFill>
                  <a:schemeClr val="tx2"/>
                </a:solidFill>
              </a:defRPr>
            </a:lvl1pPr>
            <a:lvl2pPr marL="0" indent="0">
              <a:buNone/>
              <a:defRPr/>
            </a:lvl2pPr>
          </a:lstStyle>
          <a:p>
            <a:pPr lvl="0"/>
            <a:r>
              <a:rPr lang="en-US" noProof="0"/>
              <a:t>Edit Master text styles</a:t>
            </a:r>
          </a:p>
        </p:txBody>
      </p:sp>
      <p:sp>
        <p:nvSpPr>
          <p:cNvPr id="12" name="Text Placeholder 12"/>
          <p:cNvSpPr>
            <a:spLocks noGrp="1"/>
          </p:cNvSpPr>
          <p:nvPr>
            <p:ph type="body" sz="quarter" idx="16"/>
          </p:nvPr>
        </p:nvSpPr>
        <p:spPr>
          <a:xfrm>
            <a:off x="366459" y="2159232"/>
            <a:ext cx="5526000" cy="3568468"/>
          </a:xfrm>
        </p:spPr>
        <p:txBody>
          <a:bodyPr rIns="0"/>
          <a:lstStyle>
            <a:lvl1pPr>
              <a:defRPr b="0">
                <a:solidFill>
                  <a:schemeClr val="tx1"/>
                </a:solidFill>
              </a:defRPr>
            </a:lvl1pPr>
            <a:lvl2pPr marL="182563" indent="-182563">
              <a:buFont typeface="Arial" panose="020B0604020202020204" pitchFamily="34" charset="0"/>
              <a:buChar char="•"/>
              <a:tabLst>
                <a:tab pos="182563" algn="l"/>
              </a:tabLst>
              <a:defRPr>
                <a:solidFill>
                  <a:schemeClr val="tx1"/>
                </a:solidFill>
              </a:defRPr>
            </a:lvl2pPr>
            <a:lvl3pPr marL="357188" indent="-180000">
              <a:defRPr>
                <a:solidFill>
                  <a:schemeClr val="tx1"/>
                </a:solidFill>
              </a:defRPr>
            </a:lvl3pPr>
            <a:lvl4pPr marL="539750" indent="-180000">
              <a:defRPr>
                <a:solidFill>
                  <a:schemeClr val="tx1"/>
                </a:solidFill>
              </a:defRPr>
            </a:lvl4pPr>
            <a:lvl5pPr marL="712788" indent="-18000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9" name="Text Placeholder 12"/>
          <p:cNvSpPr>
            <a:spLocks noGrp="1"/>
          </p:cNvSpPr>
          <p:nvPr>
            <p:ph type="body" sz="quarter" idx="17"/>
          </p:nvPr>
        </p:nvSpPr>
        <p:spPr>
          <a:xfrm>
            <a:off x="6307199" y="1552757"/>
            <a:ext cx="5526000" cy="606475"/>
          </a:xfrm>
        </p:spPr>
        <p:txBody>
          <a:bodyPr rIns="0" anchor="b" anchorCtr="0"/>
          <a:lstStyle>
            <a:lvl1pPr>
              <a:defRPr b="1">
                <a:solidFill>
                  <a:schemeClr val="tx2"/>
                </a:solidFill>
              </a:defRPr>
            </a:lvl1pPr>
            <a:lvl2pPr marL="0" indent="0">
              <a:buNone/>
              <a:defRPr/>
            </a:lvl2pPr>
          </a:lstStyle>
          <a:p>
            <a:pPr lvl="0"/>
            <a:r>
              <a:rPr lang="en-US" noProof="0"/>
              <a:t>Edit Master text styles</a:t>
            </a:r>
          </a:p>
        </p:txBody>
      </p:sp>
      <p:sp>
        <p:nvSpPr>
          <p:cNvPr id="20" name="Text Placeholder 12"/>
          <p:cNvSpPr>
            <a:spLocks noGrp="1"/>
          </p:cNvSpPr>
          <p:nvPr>
            <p:ph type="body" sz="quarter" idx="18"/>
          </p:nvPr>
        </p:nvSpPr>
        <p:spPr>
          <a:xfrm>
            <a:off x="6313295" y="2158160"/>
            <a:ext cx="5526000" cy="3568468"/>
          </a:xfrm>
        </p:spPr>
        <p:txBody>
          <a:bodyPr rIns="0"/>
          <a:lstStyle>
            <a:lvl1pPr>
              <a:defRPr b="0">
                <a:solidFill>
                  <a:schemeClr val="tx1"/>
                </a:solidFill>
              </a:defRPr>
            </a:lvl1pPr>
            <a:lvl2pPr marL="182563" indent="-182563">
              <a:buFont typeface="Arial" panose="020B0604020202020204" pitchFamily="34" charset="0"/>
              <a:buChar char="•"/>
              <a:tabLst>
                <a:tab pos="182563" algn="l"/>
              </a:tabLst>
              <a:defRPr>
                <a:solidFill>
                  <a:schemeClr val="tx1"/>
                </a:solidFill>
              </a:defRPr>
            </a:lvl2pPr>
            <a:lvl3pPr marL="357188" indent="-180000">
              <a:defRPr>
                <a:solidFill>
                  <a:schemeClr val="tx1"/>
                </a:solidFill>
              </a:defRPr>
            </a:lvl3pPr>
            <a:lvl4pPr marL="539750" indent="-180000">
              <a:defRPr>
                <a:solidFill>
                  <a:schemeClr val="tx1"/>
                </a:solidFill>
              </a:defRPr>
            </a:lvl4pPr>
            <a:lvl5pPr marL="712788" indent="-18000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5832000"/>
            <a:ext cx="922700" cy="679107"/>
          </a:xfrm>
          <a:prstGeom prst="rect">
            <a:avLst/>
          </a:prstGeom>
        </p:spPr>
      </p:pic>
    </p:spTree>
    <p:extLst>
      <p:ext uri="{BB962C8B-B14F-4D97-AF65-F5344CB8AC3E}">
        <p14:creationId xmlns:p14="http://schemas.microsoft.com/office/powerpoint/2010/main" val="285672303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314325"/>
            <a:ext cx="11473200" cy="648000"/>
          </a:xfrm>
          <a:prstGeom prst="rect">
            <a:avLst/>
          </a:prstGeom>
        </p:spPr>
        <p:txBody>
          <a:bodyPr vert="horz" lIns="0" tIns="45720" rIns="0" bIns="45720" rtlCol="0" anchor="b" anchorCtr="0">
            <a:normAutofit/>
          </a:bodyPr>
          <a:lstStyle/>
          <a:p>
            <a:r>
              <a:rPr lang="nl-NL" noProof="0"/>
              <a:t>Klik om de stijl te bewerken</a:t>
            </a:r>
            <a:endParaRPr lang="en-GB" noProof="0"/>
          </a:p>
        </p:txBody>
      </p:sp>
      <p:sp>
        <p:nvSpPr>
          <p:cNvPr id="3" name="Text Placeholder 2"/>
          <p:cNvSpPr>
            <a:spLocks noGrp="1"/>
          </p:cNvSpPr>
          <p:nvPr>
            <p:ph type="body" idx="1"/>
          </p:nvPr>
        </p:nvSpPr>
        <p:spPr>
          <a:xfrm>
            <a:off x="360000" y="1698625"/>
            <a:ext cx="11473200" cy="4104000"/>
          </a:xfrm>
          <a:prstGeom prst="rect">
            <a:avLst/>
          </a:prstGeom>
        </p:spPr>
        <p:txBody>
          <a:bodyPr vert="horz" lIns="0" tIns="45720" rIns="0" bIns="45720" rtlCol="0">
            <a:normAutofit/>
          </a:bodyPr>
          <a:lstStyle/>
          <a:p>
            <a:pPr lvl="0"/>
            <a:r>
              <a:rPr lang="nl-NL" noProof="0"/>
              <a:t>Klik om de modelstijlen te bewerken</a:t>
            </a:r>
          </a:p>
          <a:p>
            <a:pPr lvl="1"/>
            <a:r>
              <a:rPr lang="nl-NL" noProof="0"/>
              <a:t>Eerste niveau</a:t>
            </a:r>
          </a:p>
          <a:p>
            <a:pPr lvl="2"/>
            <a:r>
              <a:rPr lang="nl-NL" noProof="0"/>
              <a:t>Tweede niveau</a:t>
            </a:r>
          </a:p>
          <a:p>
            <a:pPr lvl="3"/>
            <a:r>
              <a:rPr lang="nl-NL" noProof="0"/>
              <a:t>Derde niveau</a:t>
            </a:r>
          </a:p>
          <a:p>
            <a:pPr lvl="4"/>
            <a:r>
              <a:rPr lang="nl-NL" noProof="0"/>
              <a:t>Vierde niveau</a:t>
            </a:r>
          </a:p>
          <a:p>
            <a:pPr lvl="5"/>
            <a:r>
              <a:rPr lang="nl-NL" noProof="0"/>
              <a:t>Vijfde niveau</a:t>
            </a:r>
          </a:p>
        </p:txBody>
      </p:sp>
      <p:sp>
        <p:nvSpPr>
          <p:cNvPr id="6" name="Slide Number Placeholder 5"/>
          <p:cNvSpPr>
            <a:spLocks noGrp="1"/>
          </p:cNvSpPr>
          <p:nvPr>
            <p:ph type="sldNum" sz="quarter" idx="4"/>
          </p:nvPr>
        </p:nvSpPr>
        <p:spPr>
          <a:xfrm>
            <a:off x="11448000" y="6156000"/>
            <a:ext cx="489155" cy="324000"/>
          </a:xfrm>
          <a:prstGeom prst="rect">
            <a:avLst/>
          </a:prstGeom>
        </p:spPr>
        <p:txBody>
          <a:bodyPr vert="horz" lIns="91440" tIns="45720" rIns="91440" bIns="45720" rtlCol="0" anchor="ctr"/>
          <a:lstStyle>
            <a:lvl1pPr algn="r">
              <a:defRPr sz="1210" b="0" i="0">
                <a:solidFill>
                  <a:schemeClr val="bg2"/>
                </a:solidFill>
                <a:latin typeface="Museo Sans 500" panose="02000000000000000000" pitchFamily="2" charset="77"/>
              </a:defRPr>
            </a:lvl1pPr>
          </a:lstStyle>
          <a:p>
            <a:fld id="{B6E27945-FA9B-403D-BA8B-1AE065A8CDA9}" type="slidenum">
              <a:rPr lang="en-GB" smtClean="0"/>
              <a:pPr/>
              <a:t>‹#›</a:t>
            </a:fld>
            <a:endParaRPr lang="en-GB"/>
          </a:p>
        </p:txBody>
      </p:sp>
      <p:sp>
        <p:nvSpPr>
          <p:cNvPr id="7" name="Rectangle 6" hidden="1"/>
          <p:cNvSpPr/>
          <p:nvPr/>
        </p:nvSpPr>
        <p:spPr>
          <a:xfrm>
            <a:off x="0" y="378000"/>
            <a:ext cx="12192000" cy="14940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useo Sans 500" panose="02000000000000000000" pitchFamily="2" charset="77"/>
            </a:endParaRPr>
          </a:p>
        </p:txBody>
      </p:sp>
      <p:sp>
        <p:nvSpPr>
          <p:cNvPr id="9" name="Rectangle 8" hidden="1"/>
          <p:cNvSpPr/>
          <p:nvPr/>
        </p:nvSpPr>
        <p:spPr>
          <a:xfrm>
            <a:off x="0" y="6346800"/>
            <a:ext cx="12192000" cy="228976"/>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useo Sans 500" panose="02000000000000000000" pitchFamily="2" charset="77"/>
            </a:endParaRPr>
          </a:p>
        </p:txBody>
      </p:sp>
      <p:cxnSp>
        <p:nvCxnSpPr>
          <p:cNvPr id="13" name="Straight Connector 12" hidden="1"/>
          <p:cNvCxnSpPr/>
          <p:nvPr/>
        </p:nvCxnSpPr>
        <p:spPr>
          <a:xfrm>
            <a:off x="360000" y="1296000"/>
            <a:ext cx="11430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061081"/>
      </p:ext>
    </p:extLst>
  </p:cSld>
  <p:clrMap bg1="lt1" tx1="dk1" bg2="lt2" tx2="dk2" accent1="accent1" accent2="accent2" accent3="accent3" accent4="accent4" accent5="accent5" accent6="accent6" hlink="hlink" folHlink="folHlink"/>
  <p:sldLayoutIdLst>
    <p:sldLayoutId id="2147483699" r:id="rId1"/>
    <p:sldLayoutId id="2147483660" r:id="rId2"/>
    <p:sldLayoutId id="2147483701" r:id="rId3"/>
    <p:sldLayoutId id="2147483700" r:id="rId4"/>
    <p:sldLayoutId id="2147483650" r:id="rId5"/>
    <p:sldLayoutId id="2147483683" r:id="rId6"/>
    <p:sldLayoutId id="2147483710" r:id="rId7"/>
    <p:sldLayoutId id="2147483696" r:id="rId8"/>
    <p:sldLayoutId id="2147483665" r:id="rId9"/>
    <p:sldLayoutId id="2147483692" r:id="rId10"/>
    <p:sldLayoutId id="2147483697" r:id="rId11"/>
    <p:sldLayoutId id="2147483694" r:id="rId12"/>
    <p:sldLayoutId id="2147483711" r:id="rId13"/>
    <p:sldLayoutId id="2147483691" r:id="rId14"/>
    <p:sldLayoutId id="2147483712" r:id="rId15"/>
    <p:sldLayoutId id="2147483713" r:id="rId16"/>
    <p:sldLayoutId id="2147483714" r:id="rId17"/>
    <p:sldLayoutId id="2147483715" r:id="rId18"/>
  </p:sldLayoutIdLst>
  <p:hf hdr="0" ftr="0" dt="0"/>
  <p:txStyles>
    <p:title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p:titleStyle>
    <p:body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00.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0.xml"/><Relationship Id="rId1" Type="http://schemas.openxmlformats.org/officeDocument/2006/relationships/slideLayout" Target="../slideLayouts/slideLayout10.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2C3C-E530-9D4B-B36D-9D651693A0B4}"/>
              </a:ext>
            </a:extLst>
          </p:cNvPr>
          <p:cNvSpPr>
            <a:spLocks noGrp="1"/>
          </p:cNvSpPr>
          <p:nvPr>
            <p:ph type="title"/>
          </p:nvPr>
        </p:nvSpPr>
        <p:spPr>
          <a:xfrm>
            <a:off x="914398" y="4401743"/>
            <a:ext cx="11053823" cy="878890"/>
          </a:xfrm>
        </p:spPr>
        <p:txBody>
          <a:bodyPr/>
          <a:lstStyle/>
          <a:p>
            <a:r>
              <a:rPr lang="en-NL" dirty="0"/>
              <a:t>Unpacking the Black Box</a:t>
            </a:r>
          </a:p>
        </p:txBody>
      </p:sp>
      <p:sp>
        <p:nvSpPr>
          <p:cNvPr id="3" name="Subtitle 2">
            <a:extLst>
              <a:ext uri="{FF2B5EF4-FFF2-40B4-BE49-F238E27FC236}">
                <a16:creationId xmlns:a16="http://schemas.microsoft.com/office/drawing/2014/main" id="{46D60E35-65B4-CE4F-A2A2-5FEAC3415C28}"/>
              </a:ext>
            </a:extLst>
          </p:cNvPr>
          <p:cNvSpPr>
            <a:spLocks noGrp="1"/>
          </p:cNvSpPr>
          <p:nvPr>
            <p:ph type="subTitle" idx="1"/>
          </p:nvPr>
        </p:nvSpPr>
        <p:spPr/>
        <p:txBody>
          <a:bodyPr/>
          <a:lstStyle/>
          <a:p>
            <a:r>
              <a:rPr lang="en-NL" sz="3600" i="1" dirty="0"/>
              <a:t>How to Interpret your Machine Learning Model</a:t>
            </a:r>
          </a:p>
        </p:txBody>
      </p:sp>
      <p:sp>
        <p:nvSpPr>
          <p:cNvPr id="6" name="Text Placeholder 5">
            <a:extLst>
              <a:ext uri="{FF2B5EF4-FFF2-40B4-BE49-F238E27FC236}">
                <a16:creationId xmlns:a16="http://schemas.microsoft.com/office/drawing/2014/main" id="{A18A4A5E-32D5-7D42-B681-1760A6FCB9B1}"/>
              </a:ext>
            </a:extLst>
          </p:cNvPr>
          <p:cNvSpPr>
            <a:spLocks noGrp="1"/>
          </p:cNvSpPr>
          <p:nvPr>
            <p:ph type="body" sz="quarter" idx="13"/>
          </p:nvPr>
        </p:nvSpPr>
        <p:spPr/>
        <p:txBody>
          <a:bodyPr/>
          <a:lstStyle/>
          <a:p>
            <a:endParaRPr lang="en-NL"/>
          </a:p>
        </p:txBody>
      </p:sp>
    </p:spTree>
    <p:extLst>
      <p:ext uri="{BB962C8B-B14F-4D97-AF65-F5344CB8AC3E}">
        <p14:creationId xmlns:p14="http://schemas.microsoft.com/office/powerpoint/2010/main" val="102830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4BFD-BF2C-DA47-A645-D4072C9C7028}"/>
              </a:ext>
            </a:extLst>
          </p:cNvPr>
          <p:cNvSpPr>
            <a:spLocks noGrp="1"/>
          </p:cNvSpPr>
          <p:nvPr>
            <p:ph type="title"/>
          </p:nvPr>
        </p:nvSpPr>
        <p:spPr>
          <a:xfrm>
            <a:off x="359999" y="2756615"/>
            <a:ext cx="11473200" cy="845034"/>
          </a:xfrm>
        </p:spPr>
        <p:txBody>
          <a:bodyPr/>
          <a:lstStyle/>
          <a:p>
            <a:r>
              <a:rPr lang="en-NL" dirty="0"/>
              <a:t>Unpacking the black box</a:t>
            </a:r>
          </a:p>
        </p:txBody>
      </p:sp>
    </p:spTree>
    <p:extLst>
      <p:ext uri="{BB962C8B-B14F-4D97-AF65-F5344CB8AC3E}">
        <p14:creationId xmlns:p14="http://schemas.microsoft.com/office/powerpoint/2010/main" val="4000015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p:txBody>
          <a:bodyPr/>
          <a:lstStyle/>
          <a:p>
            <a:r>
              <a:rPr lang="en-NL" b="1" dirty="0"/>
              <a:t>History</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11</a:t>
            </a:fld>
            <a:endParaRPr lang="en-US"/>
          </a:p>
        </p:txBody>
      </p:sp>
      <p:sp>
        <p:nvSpPr>
          <p:cNvPr id="7" name="Text Placeholder 6">
            <a:extLst>
              <a:ext uri="{FF2B5EF4-FFF2-40B4-BE49-F238E27FC236}">
                <a16:creationId xmlns:a16="http://schemas.microsoft.com/office/drawing/2014/main" id="{03EF8D88-39AC-4247-922F-8FD81D1C293E}"/>
              </a:ext>
            </a:extLst>
          </p:cNvPr>
          <p:cNvSpPr>
            <a:spLocks noGrp="1"/>
          </p:cNvSpPr>
          <p:nvPr>
            <p:ph type="body" sz="quarter" idx="15"/>
          </p:nvPr>
        </p:nvSpPr>
        <p:spPr/>
        <p:txBody>
          <a:bodyPr/>
          <a:lstStyle/>
          <a:p>
            <a:endParaRPr lang="en-NL"/>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lstStyle/>
          <a:p>
            <a:pPr marL="285750" indent="-285750">
              <a:buFont typeface="Arial" panose="020B0604020202020204" pitchFamily="34" charset="0"/>
              <a:buChar char="•"/>
            </a:pPr>
            <a:r>
              <a:rPr lang="en-NL" dirty="0"/>
              <a:t>1800s – Linear Regression</a:t>
            </a:r>
          </a:p>
          <a:p>
            <a:pPr marL="285750" indent="-285750">
              <a:buFont typeface="Arial" panose="020B0604020202020204" pitchFamily="34" charset="0"/>
              <a:buChar char="•"/>
            </a:pPr>
            <a:r>
              <a:rPr lang="en-NL" dirty="0"/>
              <a:t>1960s – Decision Tree</a:t>
            </a:r>
          </a:p>
          <a:p>
            <a:pPr marL="285750" indent="-285750">
              <a:buFont typeface="Arial" panose="020B0604020202020204" pitchFamily="34" charset="0"/>
              <a:buChar char="•"/>
            </a:pPr>
            <a:r>
              <a:rPr lang="en-NL" dirty="0"/>
              <a:t>2001 – Random Forests</a:t>
            </a:r>
          </a:p>
          <a:p>
            <a:pPr marL="285750" indent="-285750">
              <a:buFont typeface="Arial" panose="020B0604020202020204" pitchFamily="34" charset="0"/>
              <a:buChar char="•"/>
            </a:pPr>
            <a:r>
              <a:rPr lang="en-NL" dirty="0"/>
              <a:t>2012 – Deep Learning</a:t>
            </a:r>
          </a:p>
          <a:p>
            <a:pPr marL="285750" indent="-285750">
              <a:buFont typeface="Arial" panose="020B0604020202020204" pitchFamily="34" charset="0"/>
              <a:buChar char="•"/>
            </a:pPr>
            <a:r>
              <a:rPr lang="en-NL" dirty="0"/>
              <a:t>2016 – </a:t>
            </a:r>
            <a:r>
              <a:rPr lang="en-NL" i="1" dirty="0"/>
              <a:t>Interpretable Machine Learning</a:t>
            </a:r>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endParaRPr lang="en-NL" dirty="0"/>
          </a:p>
        </p:txBody>
      </p:sp>
      <p:pic>
        <p:nvPicPr>
          <p:cNvPr id="9" name="Picture 8" descr="A picture containing application&#10;&#10;Description automatically generated">
            <a:extLst>
              <a:ext uri="{FF2B5EF4-FFF2-40B4-BE49-F238E27FC236}">
                <a16:creationId xmlns:a16="http://schemas.microsoft.com/office/drawing/2014/main" id="{3B06DEE4-AF04-4147-BD1A-BB3E1CD8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118" y="756396"/>
            <a:ext cx="8704881" cy="5364636"/>
          </a:xfrm>
          <a:prstGeom prst="rect">
            <a:avLst/>
          </a:prstGeom>
        </p:spPr>
      </p:pic>
    </p:spTree>
    <p:extLst>
      <p:ext uri="{BB962C8B-B14F-4D97-AF65-F5344CB8AC3E}">
        <p14:creationId xmlns:p14="http://schemas.microsoft.com/office/powerpoint/2010/main" val="408785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5728-A75D-0744-AEB7-026D2DE70735}"/>
              </a:ext>
            </a:extLst>
          </p:cNvPr>
          <p:cNvSpPr>
            <a:spLocks noGrp="1"/>
          </p:cNvSpPr>
          <p:nvPr>
            <p:ph type="title"/>
          </p:nvPr>
        </p:nvSpPr>
        <p:spPr>
          <a:xfrm>
            <a:off x="947738" y="1077400"/>
            <a:ext cx="7576329" cy="3603457"/>
          </a:xfrm>
        </p:spPr>
        <p:txBody>
          <a:bodyPr/>
          <a:lstStyle/>
          <a:p>
            <a:pPr algn="ctr">
              <a:lnSpc>
                <a:spcPct val="100000"/>
              </a:lnSpc>
            </a:pPr>
            <a:r>
              <a:rPr lang="en-US" sz="5400" i="1" dirty="0">
                <a:solidFill>
                  <a:schemeClr val="bg1"/>
                </a:solidFill>
              </a:rPr>
              <a:t>“Interpretability is the degree to which a human can understand the cause of a decision”</a:t>
            </a:r>
            <a:endParaRPr lang="en-US" sz="5400" b="0" i="1" dirty="0">
              <a:solidFill>
                <a:schemeClr val="bg1"/>
              </a:solidFill>
            </a:endParaRPr>
          </a:p>
        </p:txBody>
      </p:sp>
      <p:sp>
        <p:nvSpPr>
          <p:cNvPr id="3" name="Title 1">
            <a:extLst>
              <a:ext uri="{FF2B5EF4-FFF2-40B4-BE49-F238E27FC236}">
                <a16:creationId xmlns:a16="http://schemas.microsoft.com/office/drawing/2014/main" id="{925D8BA1-F45B-2042-BCF0-878A78CFB05E}"/>
              </a:ext>
            </a:extLst>
          </p:cNvPr>
          <p:cNvSpPr txBox="1">
            <a:spLocks/>
          </p:cNvSpPr>
          <p:nvPr/>
        </p:nvSpPr>
        <p:spPr>
          <a:xfrm>
            <a:off x="3874334" y="5466708"/>
            <a:ext cx="7576329" cy="3603457"/>
          </a:xfrm>
          <a:prstGeom prst="rect">
            <a:avLst/>
          </a:prstGeom>
        </p:spPr>
        <p:txBody>
          <a:bodyPr vert="horz" lIns="0" tIns="45720" rIns="90000" bIns="45720" rtlCol="0" anchor="t" anchorCtr="0">
            <a:noAutofit/>
          </a:bodyPr>
          <a:lstStyle>
            <a:lvl1pPr algn="l" defTabSz="914400" rtl="0" eaLnBrk="1" latinLnBrk="0" hangingPunct="1">
              <a:lnSpc>
                <a:spcPts val="3600"/>
              </a:lnSpc>
              <a:spcBef>
                <a:spcPct val="0"/>
              </a:spcBef>
              <a:buNone/>
              <a:defRPr sz="3600" b="1" i="0" kern="1200">
                <a:solidFill>
                  <a:schemeClr val="tx1"/>
                </a:solidFill>
                <a:latin typeface="Museo Sans 700" panose="02000000000000000000" pitchFamily="2" charset="77"/>
                <a:ea typeface="+mj-ea"/>
                <a:cs typeface="+mj-cs"/>
              </a:defRPr>
            </a:lvl1pPr>
          </a:lstStyle>
          <a:p>
            <a:pPr algn="ctr"/>
            <a:r>
              <a:rPr lang="en-US" sz="1600" b="0" i="1" dirty="0">
                <a:solidFill>
                  <a:schemeClr val="bg1"/>
                </a:solidFill>
              </a:rPr>
              <a:t>Source: Miller, Tim. "Explanation in artificial intelligence: Insights from the social sciences.</a:t>
            </a:r>
          </a:p>
        </p:txBody>
      </p:sp>
    </p:spTree>
    <p:extLst>
      <p:ext uri="{BB962C8B-B14F-4D97-AF65-F5344CB8AC3E}">
        <p14:creationId xmlns:p14="http://schemas.microsoft.com/office/powerpoint/2010/main" val="3351399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p:txBody>
          <a:bodyPr/>
          <a:lstStyle/>
          <a:p>
            <a:r>
              <a:rPr lang="en-NL" sz="2800" b="1" dirty="0"/>
              <a:t>Why of Interpretability</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13</a:t>
            </a:fld>
            <a:endParaRPr lang="en-US"/>
          </a:p>
        </p:txBody>
      </p:sp>
      <p:sp>
        <p:nvSpPr>
          <p:cNvPr id="7" name="Text Placeholder 6">
            <a:extLst>
              <a:ext uri="{FF2B5EF4-FFF2-40B4-BE49-F238E27FC236}">
                <a16:creationId xmlns:a16="http://schemas.microsoft.com/office/drawing/2014/main" id="{03EF8D88-39AC-4247-922F-8FD81D1C293E}"/>
              </a:ext>
            </a:extLst>
          </p:cNvPr>
          <p:cNvSpPr>
            <a:spLocks noGrp="1"/>
          </p:cNvSpPr>
          <p:nvPr>
            <p:ph type="body" sz="quarter" idx="15"/>
          </p:nvPr>
        </p:nvSpPr>
        <p:spPr/>
        <p:txBody>
          <a:bodyPr/>
          <a:lstStyle/>
          <a:p>
            <a:endParaRPr lang="en-NL"/>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lstStyle/>
          <a:p>
            <a:pPr marL="285750" indent="-285750">
              <a:buFont typeface="Arial" panose="020B0604020202020204" pitchFamily="34" charset="0"/>
              <a:buChar char="•"/>
            </a:pPr>
            <a:endParaRPr lang="en-NL" dirty="0"/>
          </a:p>
        </p:txBody>
      </p:sp>
      <p:pic>
        <p:nvPicPr>
          <p:cNvPr id="5" name="Picture 4" descr="Diagram&#10;&#10;Description automatically generated">
            <a:extLst>
              <a:ext uri="{FF2B5EF4-FFF2-40B4-BE49-F238E27FC236}">
                <a16:creationId xmlns:a16="http://schemas.microsoft.com/office/drawing/2014/main" id="{20B5C714-C853-8544-A6D0-DE722A707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326" y="316766"/>
            <a:ext cx="12192000" cy="6441440"/>
          </a:xfrm>
          <a:prstGeom prst="rect">
            <a:avLst/>
          </a:prstGeom>
        </p:spPr>
      </p:pic>
      <p:sp>
        <p:nvSpPr>
          <p:cNvPr id="9" name="Title 1">
            <a:extLst>
              <a:ext uri="{FF2B5EF4-FFF2-40B4-BE49-F238E27FC236}">
                <a16:creationId xmlns:a16="http://schemas.microsoft.com/office/drawing/2014/main" id="{B0200A7A-85FE-BE43-B329-623075CF3973}"/>
              </a:ext>
            </a:extLst>
          </p:cNvPr>
          <p:cNvSpPr txBox="1">
            <a:spLocks/>
          </p:cNvSpPr>
          <p:nvPr/>
        </p:nvSpPr>
        <p:spPr>
          <a:xfrm>
            <a:off x="6693734" y="6156000"/>
            <a:ext cx="5498266" cy="1248779"/>
          </a:xfrm>
          <a:prstGeom prst="rect">
            <a:avLst/>
          </a:prstGeom>
        </p:spPr>
        <p:txBody>
          <a:bodyPr vert="horz" lIns="0" tIns="45720" rIns="90000" bIns="45720" rtlCol="0" anchor="t" anchorCtr="0">
            <a:noAutofit/>
          </a:bodyPr>
          <a:lstStyle>
            <a:lvl1pPr algn="l" defTabSz="914400" rtl="0" eaLnBrk="1" latinLnBrk="0" hangingPunct="1">
              <a:lnSpc>
                <a:spcPts val="3600"/>
              </a:lnSpc>
              <a:spcBef>
                <a:spcPct val="0"/>
              </a:spcBef>
              <a:buNone/>
              <a:defRPr sz="3600" b="1" i="0" kern="1200">
                <a:solidFill>
                  <a:schemeClr val="tx1"/>
                </a:solidFill>
                <a:latin typeface="Museo Sans 700" panose="02000000000000000000" pitchFamily="2" charset="77"/>
                <a:ea typeface="+mj-ea"/>
                <a:cs typeface="+mj-cs"/>
              </a:defRPr>
            </a:lvl1pPr>
          </a:lstStyle>
          <a:p>
            <a:pPr algn="ctr"/>
            <a:r>
              <a:rPr lang="en-US" sz="1600" b="0" i="1" dirty="0">
                <a:solidFill>
                  <a:schemeClr val="tx2"/>
                </a:solidFill>
              </a:rPr>
              <a:t>Source: Interpretable Machine Learning – Christopher Molnar</a:t>
            </a:r>
          </a:p>
        </p:txBody>
      </p:sp>
    </p:spTree>
    <p:extLst>
      <p:ext uri="{BB962C8B-B14F-4D97-AF65-F5344CB8AC3E}">
        <p14:creationId xmlns:p14="http://schemas.microsoft.com/office/powerpoint/2010/main" val="4225019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p:txBody>
          <a:bodyPr/>
          <a:lstStyle/>
          <a:p>
            <a:r>
              <a:rPr lang="en-NL" sz="2800" b="1" dirty="0"/>
              <a:t>Why of Interpretability</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14</a:t>
            </a:fld>
            <a:endParaRPr lang="en-US"/>
          </a:p>
        </p:txBody>
      </p:sp>
      <p:sp>
        <p:nvSpPr>
          <p:cNvPr id="7" name="Text Placeholder 6">
            <a:extLst>
              <a:ext uri="{FF2B5EF4-FFF2-40B4-BE49-F238E27FC236}">
                <a16:creationId xmlns:a16="http://schemas.microsoft.com/office/drawing/2014/main" id="{03EF8D88-39AC-4247-922F-8FD81D1C293E}"/>
              </a:ext>
            </a:extLst>
          </p:cNvPr>
          <p:cNvSpPr>
            <a:spLocks noGrp="1"/>
          </p:cNvSpPr>
          <p:nvPr>
            <p:ph type="body" sz="quarter" idx="15"/>
          </p:nvPr>
        </p:nvSpPr>
        <p:spPr/>
        <p:txBody>
          <a:bodyPr/>
          <a:lstStyle/>
          <a:p>
            <a:endParaRPr lang="en-NL"/>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normAutofit/>
          </a:bodyPr>
          <a:lstStyle/>
          <a:p>
            <a:pPr marL="285750" indent="-285750">
              <a:buFont typeface="Arial" panose="020B0604020202020204" pitchFamily="34" charset="0"/>
              <a:buChar char="•"/>
            </a:pPr>
            <a:r>
              <a:rPr lang="en-NL" sz="2400" b="1" dirty="0"/>
              <a:t>Engender trust</a:t>
            </a:r>
          </a:p>
        </p:txBody>
      </p:sp>
      <p:pic>
        <p:nvPicPr>
          <p:cNvPr id="4" name="Picture 3" descr="A picture containing outdoor, street, city, control panel&#10;&#10;Description automatically generated">
            <a:extLst>
              <a:ext uri="{FF2B5EF4-FFF2-40B4-BE49-F238E27FC236}">
                <a16:creationId xmlns:a16="http://schemas.microsoft.com/office/drawing/2014/main" id="{DF004C2A-C80D-BD4C-B5FB-3F1C3F1B9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966" y="-9700"/>
            <a:ext cx="10321710" cy="6867700"/>
          </a:xfrm>
          <a:prstGeom prst="rect">
            <a:avLst/>
          </a:prstGeom>
        </p:spPr>
      </p:pic>
    </p:spTree>
    <p:extLst>
      <p:ext uri="{BB962C8B-B14F-4D97-AF65-F5344CB8AC3E}">
        <p14:creationId xmlns:p14="http://schemas.microsoft.com/office/powerpoint/2010/main" val="3523704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p:txBody>
          <a:bodyPr/>
          <a:lstStyle/>
          <a:p>
            <a:r>
              <a:rPr lang="en-NL" sz="2800" b="1" dirty="0"/>
              <a:t>Why of Interpretability</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15</a:t>
            </a:fld>
            <a:endParaRPr lang="en-US"/>
          </a:p>
        </p:txBody>
      </p:sp>
      <p:sp>
        <p:nvSpPr>
          <p:cNvPr id="7" name="Text Placeholder 6">
            <a:extLst>
              <a:ext uri="{FF2B5EF4-FFF2-40B4-BE49-F238E27FC236}">
                <a16:creationId xmlns:a16="http://schemas.microsoft.com/office/drawing/2014/main" id="{03EF8D88-39AC-4247-922F-8FD81D1C293E}"/>
              </a:ext>
            </a:extLst>
          </p:cNvPr>
          <p:cNvSpPr>
            <a:spLocks noGrp="1"/>
          </p:cNvSpPr>
          <p:nvPr>
            <p:ph type="body" sz="quarter" idx="15"/>
          </p:nvPr>
        </p:nvSpPr>
        <p:spPr/>
        <p:txBody>
          <a:bodyPr/>
          <a:lstStyle/>
          <a:p>
            <a:endParaRPr lang="en-NL"/>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normAutofit fontScale="92500"/>
          </a:bodyPr>
          <a:lstStyle/>
          <a:p>
            <a:pPr marL="285750" indent="-285750">
              <a:buFont typeface="Arial" panose="020B0604020202020204" pitchFamily="34" charset="0"/>
              <a:buChar char="•"/>
            </a:pPr>
            <a:r>
              <a:rPr lang="en-NL" sz="2400" dirty="0"/>
              <a:t>Engender trust</a:t>
            </a:r>
          </a:p>
          <a:p>
            <a:pPr marL="285750" indent="-285750">
              <a:buFont typeface="Arial" panose="020B0604020202020204" pitchFamily="34" charset="0"/>
              <a:buChar char="•"/>
            </a:pPr>
            <a:r>
              <a:rPr lang="en-NL" sz="2400" b="1" dirty="0"/>
              <a:t>Right to explanation</a:t>
            </a:r>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endParaRPr lang="en-NL" dirty="0"/>
          </a:p>
          <a:p>
            <a:r>
              <a:rPr lang="en-NL" sz="1500" dirty="0"/>
              <a:t>Source:</a:t>
            </a:r>
          </a:p>
          <a:p>
            <a:r>
              <a:rPr lang="en-GB" sz="1500" dirty="0"/>
              <a:t>https://</a:t>
            </a:r>
            <a:r>
              <a:rPr lang="en-GB" sz="1500" dirty="0" err="1"/>
              <a:t>www.propublica.org</a:t>
            </a:r>
            <a:r>
              <a:rPr lang="en-GB" sz="1500" dirty="0"/>
              <a:t>/article/machine-bias-risk-assessments-in-criminal-sentencing</a:t>
            </a:r>
            <a:endParaRPr lang="en-NL" sz="1500" dirty="0"/>
          </a:p>
        </p:txBody>
      </p:sp>
      <p:pic>
        <p:nvPicPr>
          <p:cNvPr id="4" name="Picture 3" descr="Graphical user interface&#10;&#10;Description automatically generated">
            <a:extLst>
              <a:ext uri="{FF2B5EF4-FFF2-40B4-BE49-F238E27FC236}">
                <a16:creationId xmlns:a16="http://schemas.microsoft.com/office/drawing/2014/main" id="{B64BB7FD-C289-5D4C-8A71-D0A13A6B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142" y="-37949"/>
            <a:ext cx="6673876" cy="6933898"/>
          </a:xfrm>
          <a:prstGeom prst="rect">
            <a:avLst/>
          </a:prstGeom>
        </p:spPr>
      </p:pic>
    </p:spTree>
    <p:extLst>
      <p:ext uri="{BB962C8B-B14F-4D97-AF65-F5344CB8AC3E}">
        <p14:creationId xmlns:p14="http://schemas.microsoft.com/office/powerpoint/2010/main" val="2992923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p:txBody>
          <a:bodyPr/>
          <a:lstStyle/>
          <a:p>
            <a:r>
              <a:rPr lang="en-NL" sz="2800" b="1" dirty="0"/>
              <a:t>Why of Interpretability</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16</a:t>
            </a:fld>
            <a:endParaRPr lang="en-US"/>
          </a:p>
        </p:txBody>
      </p:sp>
      <p:sp>
        <p:nvSpPr>
          <p:cNvPr id="7" name="Text Placeholder 6">
            <a:extLst>
              <a:ext uri="{FF2B5EF4-FFF2-40B4-BE49-F238E27FC236}">
                <a16:creationId xmlns:a16="http://schemas.microsoft.com/office/drawing/2014/main" id="{03EF8D88-39AC-4247-922F-8FD81D1C293E}"/>
              </a:ext>
            </a:extLst>
          </p:cNvPr>
          <p:cNvSpPr>
            <a:spLocks noGrp="1"/>
          </p:cNvSpPr>
          <p:nvPr>
            <p:ph type="body" sz="quarter" idx="15"/>
          </p:nvPr>
        </p:nvSpPr>
        <p:spPr/>
        <p:txBody>
          <a:bodyPr/>
          <a:lstStyle/>
          <a:p>
            <a:endParaRPr lang="en-NL"/>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normAutofit/>
          </a:bodyPr>
          <a:lstStyle/>
          <a:p>
            <a:pPr marL="285750" indent="-285750">
              <a:buFont typeface="Arial" panose="020B0604020202020204" pitchFamily="34" charset="0"/>
              <a:buChar char="•"/>
            </a:pPr>
            <a:r>
              <a:rPr lang="en-NL" sz="2400" dirty="0"/>
              <a:t>Engender trust</a:t>
            </a:r>
          </a:p>
          <a:p>
            <a:pPr marL="285750" indent="-285750">
              <a:buFont typeface="Arial" panose="020B0604020202020204" pitchFamily="34" charset="0"/>
              <a:buChar char="•"/>
            </a:pPr>
            <a:r>
              <a:rPr lang="en-NL" sz="2400" dirty="0"/>
              <a:t>Right to explanation</a:t>
            </a:r>
          </a:p>
          <a:p>
            <a:pPr marL="285750" indent="-285750">
              <a:buFont typeface="Arial" panose="020B0604020202020204" pitchFamily="34" charset="0"/>
              <a:buChar char="•"/>
            </a:pPr>
            <a:r>
              <a:rPr lang="en-NL" sz="2400" b="1" dirty="0"/>
              <a:t>Debug models</a:t>
            </a:r>
          </a:p>
        </p:txBody>
      </p:sp>
      <p:pic>
        <p:nvPicPr>
          <p:cNvPr id="4" name="Picture 3" descr="A picture containing text, dog, mammal, wolf&#10;&#10;Description automatically generated">
            <a:extLst>
              <a:ext uri="{FF2B5EF4-FFF2-40B4-BE49-F238E27FC236}">
                <a16:creationId xmlns:a16="http://schemas.microsoft.com/office/drawing/2014/main" id="{6E47F155-9856-2149-9954-4CFEA887F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810" y="1317667"/>
            <a:ext cx="8696190" cy="4315484"/>
          </a:xfrm>
          <a:prstGeom prst="rect">
            <a:avLst/>
          </a:prstGeom>
        </p:spPr>
      </p:pic>
    </p:spTree>
    <p:extLst>
      <p:ext uri="{BB962C8B-B14F-4D97-AF65-F5344CB8AC3E}">
        <p14:creationId xmlns:p14="http://schemas.microsoft.com/office/powerpoint/2010/main" val="3334336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5728-A75D-0744-AEB7-026D2DE70735}"/>
              </a:ext>
            </a:extLst>
          </p:cNvPr>
          <p:cNvSpPr>
            <a:spLocks noGrp="1"/>
          </p:cNvSpPr>
          <p:nvPr>
            <p:ph type="title"/>
          </p:nvPr>
        </p:nvSpPr>
        <p:spPr>
          <a:xfrm>
            <a:off x="715264" y="1790322"/>
            <a:ext cx="10362039" cy="3603457"/>
          </a:xfrm>
        </p:spPr>
        <p:txBody>
          <a:bodyPr/>
          <a:lstStyle/>
          <a:p>
            <a:pPr algn="ctr">
              <a:lnSpc>
                <a:spcPct val="100000"/>
              </a:lnSpc>
            </a:pPr>
            <a:r>
              <a:rPr lang="en-US" sz="5400" i="1" dirty="0">
                <a:solidFill>
                  <a:schemeClr val="bg1"/>
                </a:solidFill>
              </a:rPr>
              <a:t>“Thing B is similar to thing A,</a:t>
            </a:r>
            <a:br>
              <a:rPr lang="en-US" sz="5400" i="1" dirty="0">
                <a:solidFill>
                  <a:schemeClr val="bg1"/>
                </a:solidFill>
              </a:rPr>
            </a:br>
            <a:r>
              <a:rPr lang="en-US" sz="5400" i="1" dirty="0">
                <a:solidFill>
                  <a:schemeClr val="bg1"/>
                </a:solidFill>
              </a:rPr>
              <a:t>and thing A caused Y,</a:t>
            </a:r>
            <a:br>
              <a:rPr lang="en-US" sz="5400" i="1" dirty="0">
                <a:solidFill>
                  <a:schemeClr val="bg1"/>
                </a:solidFill>
              </a:rPr>
            </a:br>
            <a:r>
              <a:rPr lang="en-US" sz="5400" i="1" dirty="0">
                <a:solidFill>
                  <a:schemeClr val="bg1"/>
                </a:solidFill>
              </a:rPr>
              <a:t>so I predict that B will cause Y!”</a:t>
            </a:r>
            <a:endParaRPr lang="en-US" sz="5400" b="0" i="1" dirty="0">
              <a:solidFill>
                <a:schemeClr val="bg1"/>
              </a:solidFill>
            </a:endParaRPr>
          </a:p>
        </p:txBody>
      </p:sp>
      <p:sp>
        <p:nvSpPr>
          <p:cNvPr id="3" name="Title 1">
            <a:extLst>
              <a:ext uri="{FF2B5EF4-FFF2-40B4-BE49-F238E27FC236}">
                <a16:creationId xmlns:a16="http://schemas.microsoft.com/office/drawing/2014/main" id="{925D8BA1-F45B-2042-BCF0-878A78CFB05E}"/>
              </a:ext>
            </a:extLst>
          </p:cNvPr>
          <p:cNvSpPr txBox="1">
            <a:spLocks/>
          </p:cNvSpPr>
          <p:nvPr/>
        </p:nvSpPr>
        <p:spPr>
          <a:xfrm>
            <a:off x="2959934" y="3978871"/>
            <a:ext cx="7576329" cy="3603457"/>
          </a:xfrm>
          <a:prstGeom prst="rect">
            <a:avLst/>
          </a:prstGeom>
        </p:spPr>
        <p:txBody>
          <a:bodyPr vert="horz" lIns="0" tIns="45720" rIns="90000" bIns="45720" rtlCol="0" anchor="t" anchorCtr="0">
            <a:noAutofit/>
          </a:bodyPr>
          <a:lstStyle>
            <a:lvl1pPr algn="l" defTabSz="914400" rtl="0" eaLnBrk="1" latinLnBrk="0" hangingPunct="1">
              <a:lnSpc>
                <a:spcPts val="3600"/>
              </a:lnSpc>
              <a:spcBef>
                <a:spcPct val="0"/>
              </a:spcBef>
              <a:buNone/>
              <a:defRPr sz="3600" b="1" i="0" kern="1200">
                <a:solidFill>
                  <a:schemeClr val="tx1"/>
                </a:solidFill>
                <a:latin typeface="Museo Sans 700" panose="02000000000000000000" pitchFamily="2" charset="77"/>
                <a:ea typeface="+mj-ea"/>
                <a:cs typeface="+mj-cs"/>
              </a:defRPr>
            </a:lvl1pPr>
          </a:lstStyle>
          <a:p>
            <a:pPr algn="ctr"/>
            <a:endParaRPr lang="en-US" sz="5400" b="0" i="1" dirty="0">
              <a:solidFill>
                <a:schemeClr val="bg1"/>
              </a:solidFill>
            </a:endParaRPr>
          </a:p>
        </p:txBody>
      </p:sp>
    </p:spTree>
    <p:extLst>
      <p:ext uri="{BB962C8B-B14F-4D97-AF65-F5344CB8AC3E}">
        <p14:creationId xmlns:p14="http://schemas.microsoft.com/office/powerpoint/2010/main" val="2131728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7FE5-90A0-D244-BB86-4C3DDBD3B222}"/>
              </a:ext>
            </a:extLst>
          </p:cNvPr>
          <p:cNvSpPr>
            <a:spLocks noGrp="1"/>
          </p:cNvSpPr>
          <p:nvPr>
            <p:ph type="title"/>
          </p:nvPr>
        </p:nvSpPr>
        <p:spPr>
          <a:xfrm>
            <a:off x="359999" y="314324"/>
            <a:ext cx="5064407" cy="1095376"/>
          </a:xfrm>
        </p:spPr>
        <p:txBody>
          <a:bodyPr/>
          <a:lstStyle/>
          <a:p>
            <a:r>
              <a:rPr lang="en-NL" sz="3000" b="1" dirty="0"/>
              <a:t>Example-based explanations</a:t>
            </a:r>
            <a:endParaRPr lang="en-NL" sz="3000" dirty="0"/>
          </a:p>
        </p:txBody>
      </p:sp>
      <p:sp>
        <p:nvSpPr>
          <p:cNvPr id="3" name="Slide Number Placeholder 2">
            <a:extLst>
              <a:ext uri="{FF2B5EF4-FFF2-40B4-BE49-F238E27FC236}">
                <a16:creationId xmlns:a16="http://schemas.microsoft.com/office/drawing/2014/main" id="{4F4CEE85-2977-9842-B520-AEE2160AB678}"/>
              </a:ext>
            </a:extLst>
          </p:cNvPr>
          <p:cNvSpPr>
            <a:spLocks noGrp="1"/>
          </p:cNvSpPr>
          <p:nvPr>
            <p:ph type="sldNum" sz="quarter" idx="12"/>
          </p:nvPr>
        </p:nvSpPr>
        <p:spPr/>
        <p:txBody>
          <a:bodyPr/>
          <a:lstStyle/>
          <a:p>
            <a:fld id="{B6E27945-FA9B-403D-BA8B-1AE065A8CDA9}" type="slidenum">
              <a:rPr lang="en-US" smtClean="0"/>
              <a:pPr/>
              <a:t>18</a:t>
            </a:fld>
            <a:endParaRPr lang="en-US"/>
          </a:p>
        </p:txBody>
      </p:sp>
      <p:sp>
        <p:nvSpPr>
          <p:cNvPr id="5" name="Text Placeholder 4">
            <a:extLst>
              <a:ext uri="{FF2B5EF4-FFF2-40B4-BE49-F238E27FC236}">
                <a16:creationId xmlns:a16="http://schemas.microsoft.com/office/drawing/2014/main" id="{B5C2BAC5-1F66-1545-A00A-1283A2554164}"/>
              </a:ext>
            </a:extLst>
          </p:cNvPr>
          <p:cNvSpPr>
            <a:spLocks noGrp="1"/>
          </p:cNvSpPr>
          <p:nvPr>
            <p:ph type="body" sz="quarter" idx="16"/>
          </p:nvPr>
        </p:nvSpPr>
        <p:spPr/>
        <p:txBody>
          <a:bodyPr>
            <a:normAutofit/>
          </a:bodyPr>
          <a:lstStyle/>
          <a:p>
            <a:pPr marL="457200" indent="-457200">
              <a:buFont typeface="+mj-lt"/>
              <a:buAutoNum type="arabicPeriod"/>
            </a:pPr>
            <a:r>
              <a:rPr lang="en-NL" sz="2400" b="1" dirty="0"/>
              <a:t>Some dataset with two classes</a:t>
            </a:r>
          </a:p>
          <a:p>
            <a:endParaRPr lang="en-NL" sz="2400" dirty="0"/>
          </a:p>
        </p:txBody>
      </p:sp>
      <p:sp>
        <p:nvSpPr>
          <p:cNvPr id="7" name="Text Placeholder 6">
            <a:extLst>
              <a:ext uri="{FF2B5EF4-FFF2-40B4-BE49-F238E27FC236}">
                <a16:creationId xmlns:a16="http://schemas.microsoft.com/office/drawing/2014/main" id="{22709E52-15EB-F349-BC69-1C586746234D}"/>
              </a:ext>
            </a:extLst>
          </p:cNvPr>
          <p:cNvSpPr>
            <a:spLocks noGrp="1"/>
          </p:cNvSpPr>
          <p:nvPr>
            <p:ph type="body" sz="quarter" idx="15"/>
          </p:nvPr>
        </p:nvSpPr>
        <p:spPr/>
        <p:txBody>
          <a:bodyPr/>
          <a:lstStyle/>
          <a:p>
            <a:endParaRPr lang="en-NL"/>
          </a:p>
        </p:txBody>
      </p:sp>
      <p:pic>
        <p:nvPicPr>
          <p:cNvPr id="8" name="Picture 7" descr="Chart, scatter chart&#10;&#10;Description automatically generated">
            <a:extLst>
              <a:ext uri="{FF2B5EF4-FFF2-40B4-BE49-F238E27FC236}">
                <a16:creationId xmlns:a16="http://schemas.microsoft.com/office/drawing/2014/main" id="{69657077-3358-1547-A139-D71DF1A5C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589" y="1591264"/>
            <a:ext cx="6919820" cy="4220599"/>
          </a:xfrm>
          <a:prstGeom prst="rect">
            <a:avLst/>
          </a:prstGeom>
        </p:spPr>
      </p:pic>
    </p:spTree>
    <p:extLst>
      <p:ext uri="{BB962C8B-B14F-4D97-AF65-F5344CB8AC3E}">
        <p14:creationId xmlns:p14="http://schemas.microsoft.com/office/powerpoint/2010/main" val="3116453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7FE5-90A0-D244-BB86-4C3DDBD3B222}"/>
              </a:ext>
            </a:extLst>
          </p:cNvPr>
          <p:cNvSpPr>
            <a:spLocks noGrp="1"/>
          </p:cNvSpPr>
          <p:nvPr>
            <p:ph type="title"/>
          </p:nvPr>
        </p:nvSpPr>
        <p:spPr>
          <a:xfrm>
            <a:off x="359999" y="314324"/>
            <a:ext cx="5064407" cy="1095376"/>
          </a:xfrm>
        </p:spPr>
        <p:txBody>
          <a:bodyPr/>
          <a:lstStyle/>
          <a:p>
            <a:r>
              <a:rPr lang="en-NL" sz="3000" b="1" dirty="0"/>
              <a:t>Example-based explanations</a:t>
            </a:r>
            <a:endParaRPr lang="en-NL" sz="3000" dirty="0"/>
          </a:p>
        </p:txBody>
      </p:sp>
      <p:sp>
        <p:nvSpPr>
          <p:cNvPr id="3" name="Slide Number Placeholder 2">
            <a:extLst>
              <a:ext uri="{FF2B5EF4-FFF2-40B4-BE49-F238E27FC236}">
                <a16:creationId xmlns:a16="http://schemas.microsoft.com/office/drawing/2014/main" id="{4F4CEE85-2977-9842-B520-AEE2160AB678}"/>
              </a:ext>
            </a:extLst>
          </p:cNvPr>
          <p:cNvSpPr>
            <a:spLocks noGrp="1"/>
          </p:cNvSpPr>
          <p:nvPr>
            <p:ph type="sldNum" sz="quarter" idx="12"/>
          </p:nvPr>
        </p:nvSpPr>
        <p:spPr/>
        <p:txBody>
          <a:bodyPr/>
          <a:lstStyle/>
          <a:p>
            <a:fld id="{B6E27945-FA9B-403D-BA8B-1AE065A8CDA9}" type="slidenum">
              <a:rPr lang="en-US" smtClean="0"/>
              <a:pPr/>
              <a:t>19</a:t>
            </a:fld>
            <a:endParaRPr lang="en-US"/>
          </a:p>
        </p:txBody>
      </p:sp>
      <p:sp>
        <p:nvSpPr>
          <p:cNvPr id="5" name="Text Placeholder 4">
            <a:extLst>
              <a:ext uri="{FF2B5EF4-FFF2-40B4-BE49-F238E27FC236}">
                <a16:creationId xmlns:a16="http://schemas.microsoft.com/office/drawing/2014/main" id="{B5C2BAC5-1F66-1545-A00A-1283A2554164}"/>
              </a:ext>
            </a:extLst>
          </p:cNvPr>
          <p:cNvSpPr>
            <a:spLocks noGrp="1"/>
          </p:cNvSpPr>
          <p:nvPr>
            <p:ph type="body" sz="quarter" idx="16"/>
          </p:nvPr>
        </p:nvSpPr>
        <p:spPr/>
        <p:txBody>
          <a:bodyPr>
            <a:normAutofit/>
          </a:bodyPr>
          <a:lstStyle/>
          <a:p>
            <a:pPr marL="457200" indent="-457200">
              <a:buFont typeface="+mj-lt"/>
              <a:buAutoNum type="arabicPeriod"/>
            </a:pPr>
            <a:r>
              <a:rPr lang="en-NL" sz="2400" dirty="0"/>
              <a:t>Some dataset with two classes</a:t>
            </a:r>
          </a:p>
          <a:p>
            <a:pPr marL="457200" indent="-457200">
              <a:buFont typeface="+mj-lt"/>
              <a:buAutoNum type="arabicPeriod"/>
            </a:pPr>
            <a:r>
              <a:rPr lang="en-NL" sz="2400" b="1" dirty="0"/>
              <a:t>A new data point to classify</a:t>
            </a:r>
          </a:p>
          <a:p>
            <a:endParaRPr lang="en-NL" sz="2400" dirty="0"/>
          </a:p>
        </p:txBody>
      </p:sp>
      <p:sp>
        <p:nvSpPr>
          <p:cNvPr id="7" name="Text Placeholder 6">
            <a:extLst>
              <a:ext uri="{FF2B5EF4-FFF2-40B4-BE49-F238E27FC236}">
                <a16:creationId xmlns:a16="http://schemas.microsoft.com/office/drawing/2014/main" id="{22709E52-15EB-F349-BC69-1C586746234D}"/>
              </a:ext>
            </a:extLst>
          </p:cNvPr>
          <p:cNvSpPr>
            <a:spLocks noGrp="1"/>
          </p:cNvSpPr>
          <p:nvPr>
            <p:ph type="body" sz="quarter" idx="15"/>
          </p:nvPr>
        </p:nvSpPr>
        <p:spPr/>
        <p:txBody>
          <a:bodyPr/>
          <a:lstStyle/>
          <a:p>
            <a:endParaRPr lang="en-NL"/>
          </a:p>
        </p:txBody>
      </p:sp>
      <p:pic>
        <p:nvPicPr>
          <p:cNvPr id="8" name="Picture 7" descr="Chart, scatter chart&#10;&#10;Description automatically generated">
            <a:extLst>
              <a:ext uri="{FF2B5EF4-FFF2-40B4-BE49-F238E27FC236}">
                <a16:creationId xmlns:a16="http://schemas.microsoft.com/office/drawing/2014/main" id="{69657077-3358-1547-A139-D71DF1A5C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589" y="1591264"/>
            <a:ext cx="6919820" cy="4220599"/>
          </a:xfrm>
          <a:prstGeom prst="rect">
            <a:avLst/>
          </a:prstGeom>
        </p:spPr>
      </p:pic>
      <p:pic>
        <p:nvPicPr>
          <p:cNvPr id="10" name="Picture 9" descr="Scatter chart&#10;&#10;Description automatically generated">
            <a:extLst>
              <a:ext uri="{FF2B5EF4-FFF2-40B4-BE49-F238E27FC236}">
                <a16:creationId xmlns:a16="http://schemas.microsoft.com/office/drawing/2014/main" id="{7A31524D-7B55-EB44-9A40-9D084D42B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585" y="1606762"/>
            <a:ext cx="7291547" cy="4312028"/>
          </a:xfrm>
          <a:prstGeom prst="rect">
            <a:avLst/>
          </a:prstGeom>
        </p:spPr>
      </p:pic>
    </p:spTree>
    <p:extLst>
      <p:ext uri="{BB962C8B-B14F-4D97-AF65-F5344CB8AC3E}">
        <p14:creationId xmlns:p14="http://schemas.microsoft.com/office/powerpoint/2010/main" val="1693370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p:txBody>
          <a:bodyPr/>
          <a:lstStyle/>
          <a:p>
            <a:r>
              <a:rPr lang="en-NL" b="1" dirty="0"/>
              <a:t>About us</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2</a:t>
            </a:fld>
            <a:endParaRPr lang="en-US"/>
          </a:p>
        </p:txBody>
      </p:sp>
      <p:sp>
        <p:nvSpPr>
          <p:cNvPr id="7" name="Text Placeholder 6">
            <a:extLst>
              <a:ext uri="{FF2B5EF4-FFF2-40B4-BE49-F238E27FC236}">
                <a16:creationId xmlns:a16="http://schemas.microsoft.com/office/drawing/2014/main" id="{03EF8D88-39AC-4247-922F-8FD81D1C293E}"/>
              </a:ext>
            </a:extLst>
          </p:cNvPr>
          <p:cNvSpPr>
            <a:spLocks noGrp="1"/>
          </p:cNvSpPr>
          <p:nvPr>
            <p:ph type="body" sz="quarter" idx="15"/>
          </p:nvPr>
        </p:nvSpPr>
        <p:spPr/>
        <p:txBody>
          <a:bodyPr/>
          <a:lstStyle/>
          <a:p>
            <a:endParaRPr lang="en-NL"/>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lstStyle/>
          <a:p>
            <a:endParaRPr lang="en-NL" dirty="0"/>
          </a:p>
        </p:txBody>
      </p:sp>
      <p:pic>
        <p:nvPicPr>
          <p:cNvPr id="11" name="Picture 10" descr="A person with glasses smiling&#10;&#10;Description automatically generated with low confidence">
            <a:extLst>
              <a:ext uri="{FF2B5EF4-FFF2-40B4-BE49-F238E27FC236}">
                <a16:creationId xmlns:a16="http://schemas.microsoft.com/office/drawing/2014/main" id="{544D5BFF-6A2E-FE4C-8E2C-95441928E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372" y="1908736"/>
            <a:ext cx="3240343" cy="2793129"/>
          </a:xfrm>
          <a:prstGeom prst="rect">
            <a:avLst/>
          </a:prstGeom>
        </p:spPr>
      </p:pic>
      <p:pic>
        <p:nvPicPr>
          <p:cNvPr id="12" name="Content Placeholder 3" descr="A person with a beard&#10;&#10;Description automatically generated with low confidence">
            <a:extLst>
              <a:ext uri="{FF2B5EF4-FFF2-40B4-BE49-F238E27FC236}">
                <a16:creationId xmlns:a16="http://schemas.microsoft.com/office/drawing/2014/main" id="{EF06B827-F37D-7F49-AAAD-2E8263110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25" y="1895146"/>
            <a:ext cx="3240342" cy="2806719"/>
          </a:xfrm>
          <a:prstGeom prst="rect">
            <a:avLst/>
          </a:prstGeom>
        </p:spPr>
      </p:pic>
      <p:sp>
        <p:nvSpPr>
          <p:cNvPr id="13" name="Title 8">
            <a:extLst>
              <a:ext uri="{FF2B5EF4-FFF2-40B4-BE49-F238E27FC236}">
                <a16:creationId xmlns:a16="http://schemas.microsoft.com/office/drawing/2014/main" id="{1FE7E20F-77C2-A84E-8906-16F41960376C}"/>
              </a:ext>
            </a:extLst>
          </p:cNvPr>
          <p:cNvSpPr txBox="1">
            <a:spLocks/>
          </p:cNvSpPr>
          <p:nvPr/>
        </p:nvSpPr>
        <p:spPr>
          <a:xfrm>
            <a:off x="5039711" y="4634132"/>
            <a:ext cx="3240342" cy="650993"/>
          </a:xfrm>
          <a:prstGeom prst="rect">
            <a:avLst/>
          </a:prstGeom>
        </p:spPr>
        <p:txBody>
          <a:bodyPr vert="horz" lIns="0" tIns="45720" rIns="0" bIns="45720" rtlCol="0" anchor="b" anchorCtr="0">
            <a:no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GB" sz="2400" dirty="0" err="1">
                <a:solidFill>
                  <a:schemeClr val="tx1"/>
                </a:solidFill>
                <a:ea typeface="+mn-ea"/>
                <a:cs typeface="+mn-cs"/>
              </a:rPr>
              <a:t>Marysia</a:t>
            </a:r>
            <a:r>
              <a:rPr lang="en-GB" sz="2400" dirty="0">
                <a:solidFill>
                  <a:schemeClr val="tx1"/>
                </a:solidFill>
                <a:ea typeface="+mn-ea"/>
                <a:cs typeface="+mn-cs"/>
              </a:rPr>
              <a:t> </a:t>
            </a:r>
            <a:r>
              <a:rPr lang="en-GB" sz="2400" dirty="0" err="1">
                <a:solidFill>
                  <a:schemeClr val="tx1"/>
                </a:solidFill>
                <a:ea typeface="+mn-ea"/>
                <a:cs typeface="+mn-cs"/>
              </a:rPr>
              <a:t>Winkels</a:t>
            </a:r>
            <a:endParaRPr lang="en-NL" sz="2400" dirty="0">
              <a:solidFill>
                <a:schemeClr val="tx1"/>
              </a:solidFill>
              <a:ea typeface="+mn-ea"/>
              <a:cs typeface="+mn-cs"/>
            </a:endParaRPr>
          </a:p>
        </p:txBody>
      </p:sp>
      <p:sp>
        <p:nvSpPr>
          <p:cNvPr id="14" name="Title 8">
            <a:extLst>
              <a:ext uri="{FF2B5EF4-FFF2-40B4-BE49-F238E27FC236}">
                <a16:creationId xmlns:a16="http://schemas.microsoft.com/office/drawing/2014/main" id="{3CEC2A6C-5292-CE41-AC79-E34318D35AF7}"/>
              </a:ext>
            </a:extLst>
          </p:cNvPr>
          <p:cNvSpPr txBox="1">
            <a:spLocks/>
          </p:cNvSpPr>
          <p:nvPr/>
        </p:nvSpPr>
        <p:spPr>
          <a:xfrm>
            <a:off x="8696813" y="4634131"/>
            <a:ext cx="3240342" cy="650993"/>
          </a:xfrm>
          <a:prstGeom prst="rect">
            <a:avLst/>
          </a:prstGeom>
        </p:spPr>
        <p:txBody>
          <a:bodyPr vert="horz" lIns="0" tIns="45720" rIns="0" bIns="45720" rtlCol="0" anchor="b" anchorCtr="0">
            <a:no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GB" sz="2400" dirty="0">
                <a:solidFill>
                  <a:schemeClr val="tx1"/>
                </a:solidFill>
                <a:ea typeface="+mn-ea"/>
                <a:cs typeface="+mn-cs"/>
              </a:rPr>
              <a:t>James Hayward</a:t>
            </a:r>
            <a:endParaRPr lang="en-NL" sz="2400" dirty="0">
              <a:solidFill>
                <a:schemeClr val="tx1"/>
              </a:solidFill>
              <a:ea typeface="+mn-ea"/>
              <a:cs typeface="+mn-cs"/>
            </a:endParaRPr>
          </a:p>
        </p:txBody>
      </p:sp>
      <p:sp>
        <p:nvSpPr>
          <p:cNvPr id="15" name="Title 5">
            <a:extLst>
              <a:ext uri="{FF2B5EF4-FFF2-40B4-BE49-F238E27FC236}">
                <a16:creationId xmlns:a16="http://schemas.microsoft.com/office/drawing/2014/main" id="{8C7D748A-523E-3A4E-8283-50A4915BD75B}"/>
              </a:ext>
            </a:extLst>
          </p:cNvPr>
          <p:cNvSpPr txBox="1">
            <a:spLocks/>
          </p:cNvSpPr>
          <p:nvPr/>
        </p:nvSpPr>
        <p:spPr>
          <a:xfrm>
            <a:off x="4646190" y="4783667"/>
            <a:ext cx="3744278" cy="757516"/>
          </a:xfrm>
          <a:prstGeom prst="rect">
            <a:avLst/>
          </a:prstGeom>
        </p:spPr>
        <p:txBody>
          <a:bodyPr vert="horz" lIns="0" tIns="45720" rIns="0" bIns="45720" rtlCol="0" anchor="b" anchorCtr="0">
            <a:no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sz="1600" dirty="0"/>
              <a:t>Data Science Educator @ GoDataDriven</a:t>
            </a:r>
          </a:p>
        </p:txBody>
      </p:sp>
      <p:sp>
        <p:nvSpPr>
          <p:cNvPr id="16" name="Title 5">
            <a:extLst>
              <a:ext uri="{FF2B5EF4-FFF2-40B4-BE49-F238E27FC236}">
                <a16:creationId xmlns:a16="http://schemas.microsoft.com/office/drawing/2014/main" id="{B5672341-4986-7D48-8BD5-49AF098EE82B}"/>
              </a:ext>
            </a:extLst>
          </p:cNvPr>
          <p:cNvSpPr txBox="1">
            <a:spLocks/>
          </p:cNvSpPr>
          <p:nvPr/>
        </p:nvSpPr>
        <p:spPr>
          <a:xfrm>
            <a:off x="8192877" y="4783667"/>
            <a:ext cx="3744278" cy="757516"/>
          </a:xfrm>
          <a:prstGeom prst="rect">
            <a:avLst/>
          </a:prstGeom>
        </p:spPr>
        <p:txBody>
          <a:bodyPr vert="horz" lIns="0" tIns="45720" rIns="0" bIns="45720" rtlCol="0" anchor="b" anchorCtr="0">
            <a:no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sz="1600" dirty="0"/>
              <a:t>Data Science Educator @ GoDataDriven</a:t>
            </a:r>
          </a:p>
        </p:txBody>
      </p:sp>
    </p:spTree>
    <p:extLst>
      <p:ext uri="{BB962C8B-B14F-4D97-AF65-F5344CB8AC3E}">
        <p14:creationId xmlns:p14="http://schemas.microsoft.com/office/powerpoint/2010/main" val="2053583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7FE5-90A0-D244-BB86-4C3DDBD3B222}"/>
              </a:ext>
            </a:extLst>
          </p:cNvPr>
          <p:cNvSpPr>
            <a:spLocks noGrp="1"/>
          </p:cNvSpPr>
          <p:nvPr>
            <p:ph type="title"/>
          </p:nvPr>
        </p:nvSpPr>
        <p:spPr>
          <a:xfrm>
            <a:off x="359999" y="314324"/>
            <a:ext cx="5064407" cy="1095376"/>
          </a:xfrm>
        </p:spPr>
        <p:txBody>
          <a:bodyPr/>
          <a:lstStyle/>
          <a:p>
            <a:r>
              <a:rPr lang="en-NL" sz="3000" b="1" dirty="0"/>
              <a:t>Example-based explanations</a:t>
            </a:r>
            <a:endParaRPr lang="en-NL" sz="3000" dirty="0"/>
          </a:p>
        </p:txBody>
      </p:sp>
      <p:sp>
        <p:nvSpPr>
          <p:cNvPr id="3" name="Slide Number Placeholder 2">
            <a:extLst>
              <a:ext uri="{FF2B5EF4-FFF2-40B4-BE49-F238E27FC236}">
                <a16:creationId xmlns:a16="http://schemas.microsoft.com/office/drawing/2014/main" id="{4F4CEE85-2977-9842-B520-AEE2160AB678}"/>
              </a:ext>
            </a:extLst>
          </p:cNvPr>
          <p:cNvSpPr>
            <a:spLocks noGrp="1"/>
          </p:cNvSpPr>
          <p:nvPr>
            <p:ph type="sldNum" sz="quarter" idx="12"/>
          </p:nvPr>
        </p:nvSpPr>
        <p:spPr/>
        <p:txBody>
          <a:bodyPr/>
          <a:lstStyle/>
          <a:p>
            <a:fld id="{B6E27945-FA9B-403D-BA8B-1AE065A8CDA9}" type="slidenum">
              <a:rPr lang="en-US" smtClean="0"/>
              <a:pPr/>
              <a:t>20</a:t>
            </a:fld>
            <a:endParaRPr lang="en-US"/>
          </a:p>
        </p:txBody>
      </p:sp>
      <p:sp>
        <p:nvSpPr>
          <p:cNvPr id="5" name="Text Placeholder 4">
            <a:extLst>
              <a:ext uri="{FF2B5EF4-FFF2-40B4-BE49-F238E27FC236}">
                <a16:creationId xmlns:a16="http://schemas.microsoft.com/office/drawing/2014/main" id="{B5C2BAC5-1F66-1545-A00A-1283A2554164}"/>
              </a:ext>
            </a:extLst>
          </p:cNvPr>
          <p:cNvSpPr>
            <a:spLocks noGrp="1"/>
          </p:cNvSpPr>
          <p:nvPr>
            <p:ph type="body" sz="quarter" idx="16"/>
          </p:nvPr>
        </p:nvSpPr>
        <p:spPr/>
        <p:txBody>
          <a:bodyPr>
            <a:normAutofit/>
          </a:bodyPr>
          <a:lstStyle/>
          <a:p>
            <a:pPr marL="457200" indent="-457200">
              <a:buFont typeface="+mj-lt"/>
              <a:buAutoNum type="arabicPeriod"/>
            </a:pPr>
            <a:r>
              <a:rPr lang="en-NL" sz="2400" dirty="0"/>
              <a:t>Some dataset with two classes</a:t>
            </a:r>
          </a:p>
          <a:p>
            <a:pPr marL="457200" indent="-457200">
              <a:buFont typeface="+mj-lt"/>
              <a:buAutoNum type="arabicPeriod"/>
            </a:pPr>
            <a:r>
              <a:rPr lang="en-NL" sz="2400" dirty="0"/>
              <a:t>A new data point to classify</a:t>
            </a:r>
          </a:p>
          <a:p>
            <a:pPr marL="457200" indent="-457200">
              <a:buFont typeface="+mj-lt"/>
              <a:buAutoNum type="arabicPeriod"/>
            </a:pPr>
            <a:r>
              <a:rPr lang="en-NL" sz="2400" b="1" dirty="0"/>
              <a:t>An explanation based on nearby data points</a:t>
            </a:r>
          </a:p>
          <a:p>
            <a:endParaRPr lang="en-NL" sz="2400" dirty="0"/>
          </a:p>
        </p:txBody>
      </p:sp>
      <p:sp>
        <p:nvSpPr>
          <p:cNvPr id="7" name="Text Placeholder 6">
            <a:extLst>
              <a:ext uri="{FF2B5EF4-FFF2-40B4-BE49-F238E27FC236}">
                <a16:creationId xmlns:a16="http://schemas.microsoft.com/office/drawing/2014/main" id="{22709E52-15EB-F349-BC69-1C586746234D}"/>
              </a:ext>
            </a:extLst>
          </p:cNvPr>
          <p:cNvSpPr>
            <a:spLocks noGrp="1"/>
          </p:cNvSpPr>
          <p:nvPr>
            <p:ph type="body" sz="quarter" idx="15"/>
          </p:nvPr>
        </p:nvSpPr>
        <p:spPr/>
        <p:txBody>
          <a:bodyPr/>
          <a:lstStyle/>
          <a:p>
            <a:endParaRPr lang="en-NL"/>
          </a:p>
        </p:txBody>
      </p:sp>
      <p:pic>
        <p:nvPicPr>
          <p:cNvPr id="8" name="Picture 7" descr="Chart, scatter chart&#10;&#10;Description automatically generated">
            <a:extLst>
              <a:ext uri="{FF2B5EF4-FFF2-40B4-BE49-F238E27FC236}">
                <a16:creationId xmlns:a16="http://schemas.microsoft.com/office/drawing/2014/main" id="{69657077-3358-1547-A139-D71DF1A5C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589" y="1591264"/>
            <a:ext cx="6919820" cy="4220599"/>
          </a:xfrm>
          <a:prstGeom prst="rect">
            <a:avLst/>
          </a:prstGeom>
        </p:spPr>
      </p:pic>
      <p:pic>
        <p:nvPicPr>
          <p:cNvPr id="9" name="Picture 8" descr="Calendar&#10;&#10;Description automatically generated with medium confidence">
            <a:extLst>
              <a:ext uri="{FF2B5EF4-FFF2-40B4-BE49-F238E27FC236}">
                <a16:creationId xmlns:a16="http://schemas.microsoft.com/office/drawing/2014/main" id="{91D8C0A7-666C-B344-BEC6-54FC17EF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982" y="1606762"/>
            <a:ext cx="7276610" cy="4220599"/>
          </a:xfrm>
          <a:prstGeom prst="rect">
            <a:avLst/>
          </a:prstGeom>
        </p:spPr>
      </p:pic>
    </p:spTree>
    <p:extLst>
      <p:ext uri="{BB962C8B-B14F-4D97-AF65-F5344CB8AC3E}">
        <p14:creationId xmlns:p14="http://schemas.microsoft.com/office/powerpoint/2010/main" val="352731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7FE5-90A0-D244-BB86-4C3DDBD3B222}"/>
              </a:ext>
            </a:extLst>
          </p:cNvPr>
          <p:cNvSpPr>
            <a:spLocks noGrp="1"/>
          </p:cNvSpPr>
          <p:nvPr>
            <p:ph type="title"/>
          </p:nvPr>
        </p:nvSpPr>
        <p:spPr>
          <a:xfrm>
            <a:off x="359999" y="314324"/>
            <a:ext cx="5064407" cy="1095376"/>
          </a:xfrm>
        </p:spPr>
        <p:txBody>
          <a:bodyPr/>
          <a:lstStyle/>
          <a:p>
            <a:r>
              <a:rPr lang="en-NL" sz="3000" b="1" dirty="0"/>
              <a:t>Example-based explanations</a:t>
            </a:r>
            <a:endParaRPr lang="en-NL" sz="3000" dirty="0"/>
          </a:p>
        </p:txBody>
      </p:sp>
      <p:sp>
        <p:nvSpPr>
          <p:cNvPr id="3" name="Slide Number Placeholder 2">
            <a:extLst>
              <a:ext uri="{FF2B5EF4-FFF2-40B4-BE49-F238E27FC236}">
                <a16:creationId xmlns:a16="http://schemas.microsoft.com/office/drawing/2014/main" id="{4F4CEE85-2977-9842-B520-AEE2160AB678}"/>
              </a:ext>
            </a:extLst>
          </p:cNvPr>
          <p:cNvSpPr>
            <a:spLocks noGrp="1"/>
          </p:cNvSpPr>
          <p:nvPr>
            <p:ph type="sldNum" sz="quarter" idx="12"/>
          </p:nvPr>
        </p:nvSpPr>
        <p:spPr/>
        <p:txBody>
          <a:bodyPr/>
          <a:lstStyle/>
          <a:p>
            <a:fld id="{B6E27945-FA9B-403D-BA8B-1AE065A8CDA9}" type="slidenum">
              <a:rPr lang="en-US" smtClean="0"/>
              <a:pPr/>
              <a:t>21</a:t>
            </a:fld>
            <a:endParaRPr lang="en-US"/>
          </a:p>
        </p:txBody>
      </p:sp>
      <p:sp>
        <p:nvSpPr>
          <p:cNvPr id="5" name="Text Placeholder 4">
            <a:extLst>
              <a:ext uri="{FF2B5EF4-FFF2-40B4-BE49-F238E27FC236}">
                <a16:creationId xmlns:a16="http://schemas.microsoft.com/office/drawing/2014/main" id="{B5C2BAC5-1F66-1545-A00A-1283A2554164}"/>
              </a:ext>
            </a:extLst>
          </p:cNvPr>
          <p:cNvSpPr>
            <a:spLocks noGrp="1"/>
          </p:cNvSpPr>
          <p:nvPr>
            <p:ph type="body" sz="quarter" idx="16"/>
          </p:nvPr>
        </p:nvSpPr>
        <p:spPr>
          <a:xfrm>
            <a:off x="359999" y="1592337"/>
            <a:ext cx="4434141" cy="3479568"/>
          </a:xfrm>
        </p:spPr>
        <p:txBody>
          <a:bodyPr>
            <a:normAutofit/>
          </a:bodyPr>
          <a:lstStyle/>
          <a:p>
            <a:endParaRPr lang="en-NL" sz="2400" dirty="0"/>
          </a:p>
          <a:p>
            <a:pPr marL="285750" indent="-285750">
              <a:buFont typeface="Arial" panose="020B0604020202020204" pitchFamily="34" charset="0"/>
              <a:buChar char="•"/>
            </a:pPr>
            <a:r>
              <a:rPr lang="en-NL" sz="2400" dirty="0"/>
              <a:t>Some models</a:t>
            </a:r>
          </a:p>
          <a:p>
            <a:pPr marL="285750" indent="-285750">
              <a:buFont typeface="Arial" panose="020B0604020202020204" pitchFamily="34" charset="0"/>
              <a:buChar char="•"/>
            </a:pPr>
            <a:r>
              <a:rPr lang="en-NL" sz="2400" dirty="0"/>
              <a:t>Counterfactual explanations</a:t>
            </a:r>
          </a:p>
          <a:p>
            <a:pPr marL="285750" indent="-285750">
              <a:buFont typeface="Arial" panose="020B0604020202020204" pitchFamily="34" charset="0"/>
              <a:buChar char="•"/>
            </a:pPr>
            <a:r>
              <a:rPr lang="en-NL" sz="2400" dirty="0"/>
              <a:t>Adversarial examples</a:t>
            </a:r>
          </a:p>
          <a:p>
            <a:pPr marL="285750" indent="-285750">
              <a:buFont typeface="Arial" panose="020B0604020202020204" pitchFamily="34" charset="0"/>
              <a:buChar char="•"/>
            </a:pPr>
            <a:r>
              <a:rPr lang="en-NL" sz="2400" dirty="0"/>
              <a:t>Prototypes &amp; Criticisms</a:t>
            </a:r>
          </a:p>
          <a:p>
            <a:pPr marL="285750" indent="-285750">
              <a:buFont typeface="Arial" panose="020B0604020202020204" pitchFamily="34" charset="0"/>
              <a:buChar char="•"/>
            </a:pPr>
            <a:r>
              <a:rPr lang="en-NL" sz="2400" dirty="0"/>
              <a:t>Influential instances</a:t>
            </a:r>
          </a:p>
        </p:txBody>
      </p:sp>
      <p:sp>
        <p:nvSpPr>
          <p:cNvPr id="7" name="Text Placeholder 6">
            <a:extLst>
              <a:ext uri="{FF2B5EF4-FFF2-40B4-BE49-F238E27FC236}">
                <a16:creationId xmlns:a16="http://schemas.microsoft.com/office/drawing/2014/main" id="{22709E52-15EB-F349-BC69-1C586746234D}"/>
              </a:ext>
            </a:extLst>
          </p:cNvPr>
          <p:cNvSpPr>
            <a:spLocks noGrp="1"/>
          </p:cNvSpPr>
          <p:nvPr>
            <p:ph type="body" sz="quarter" idx="15"/>
          </p:nvPr>
        </p:nvSpPr>
        <p:spPr/>
        <p:txBody>
          <a:bodyPr/>
          <a:lstStyle/>
          <a:p>
            <a:endParaRPr lang="en-NL"/>
          </a:p>
        </p:txBody>
      </p:sp>
      <p:pic>
        <p:nvPicPr>
          <p:cNvPr id="9" name="Picture 2" descr="Visualizing a counterfactual explanation">
            <a:extLst>
              <a:ext uri="{FF2B5EF4-FFF2-40B4-BE49-F238E27FC236}">
                <a16:creationId xmlns:a16="http://schemas.microsoft.com/office/drawing/2014/main" id="{38F14590-FDFA-B942-994D-585E19E87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464" y="1592337"/>
            <a:ext cx="7189028" cy="404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69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a:xfrm>
            <a:off x="739253" y="2496816"/>
            <a:ext cx="10515600" cy="2852737"/>
          </a:xfrm>
        </p:spPr>
        <p:txBody>
          <a:bodyPr/>
          <a:lstStyle/>
          <a:p>
            <a:r>
              <a:rPr lang="en-US" sz="3600" dirty="0" err="1">
                <a:solidFill>
                  <a:schemeClr val="tx1"/>
                </a:solidFill>
                <a:ea typeface="+mn-ea"/>
                <a:cs typeface="+mn-cs"/>
              </a:rPr>
              <a:t>Jupyter</a:t>
            </a:r>
            <a:r>
              <a:rPr lang="en-US" sz="3600" dirty="0">
                <a:solidFill>
                  <a:schemeClr val="tx1"/>
                </a:solidFill>
                <a:ea typeface="+mn-ea"/>
                <a:cs typeface="+mn-cs"/>
              </a:rPr>
              <a:t> Notebook 1</a:t>
            </a:r>
            <a:br>
              <a:rPr lang="en-US" dirty="0"/>
            </a:br>
            <a:br>
              <a:rPr lang="en-US" dirty="0"/>
            </a:br>
            <a:r>
              <a:rPr lang="en-US" dirty="0"/>
              <a:t>01_Introduction.ipynb</a:t>
            </a:r>
          </a:p>
        </p:txBody>
      </p:sp>
    </p:spTree>
    <p:extLst>
      <p:ext uri="{BB962C8B-B14F-4D97-AF65-F5344CB8AC3E}">
        <p14:creationId xmlns:p14="http://schemas.microsoft.com/office/powerpoint/2010/main" val="1956566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359999" y="2756615"/>
            <a:ext cx="11473200" cy="845034"/>
          </a:xfrm>
        </p:spPr>
        <p:txBody>
          <a:bodyPr/>
          <a:lstStyle/>
          <a:p>
            <a:r>
              <a:rPr lang="en-NL" dirty="0"/>
              <a:t>The inherent interpretability of ML models</a:t>
            </a:r>
          </a:p>
        </p:txBody>
      </p:sp>
    </p:spTree>
    <p:extLst>
      <p:ext uri="{BB962C8B-B14F-4D97-AF65-F5344CB8AC3E}">
        <p14:creationId xmlns:p14="http://schemas.microsoft.com/office/powerpoint/2010/main" val="3889365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7FE5-90A0-D244-BB86-4C3DDBD3B222}"/>
              </a:ext>
            </a:extLst>
          </p:cNvPr>
          <p:cNvSpPr>
            <a:spLocks noGrp="1"/>
          </p:cNvSpPr>
          <p:nvPr>
            <p:ph type="title"/>
          </p:nvPr>
        </p:nvSpPr>
        <p:spPr>
          <a:xfrm>
            <a:off x="360000" y="604434"/>
            <a:ext cx="4440600" cy="805266"/>
          </a:xfrm>
        </p:spPr>
        <p:txBody>
          <a:bodyPr/>
          <a:lstStyle/>
          <a:p>
            <a:r>
              <a:rPr lang="en-NL" dirty="0"/>
              <a:t>Penguin 218</a:t>
            </a:r>
          </a:p>
        </p:txBody>
      </p:sp>
      <p:sp>
        <p:nvSpPr>
          <p:cNvPr id="3" name="Slide Number Placeholder 2">
            <a:extLst>
              <a:ext uri="{FF2B5EF4-FFF2-40B4-BE49-F238E27FC236}">
                <a16:creationId xmlns:a16="http://schemas.microsoft.com/office/drawing/2014/main" id="{4F4CEE85-2977-9842-B520-AEE2160AB678}"/>
              </a:ext>
            </a:extLst>
          </p:cNvPr>
          <p:cNvSpPr>
            <a:spLocks noGrp="1"/>
          </p:cNvSpPr>
          <p:nvPr>
            <p:ph type="sldNum" sz="quarter" idx="12"/>
          </p:nvPr>
        </p:nvSpPr>
        <p:spPr/>
        <p:txBody>
          <a:bodyPr/>
          <a:lstStyle/>
          <a:p>
            <a:fld id="{B6E27945-FA9B-403D-BA8B-1AE065A8CDA9}" type="slidenum">
              <a:rPr lang="en-US" smtClean="0"/>
              <a:pPr/>
              <a:t>24</a:t>
            </a:fld>
            <a:endParaRPr lang="en-US"/>
          </a:p>
        </p:txBody>
      </p:sp>
      <p:sp>
        <p:nvSpPr>
          <p:cNvPr id="4" name="Text Placeholder 3">
            <a:extLst>
              <a:ext uri="{FF2B5EF4-FFF2-40B4-BE49-F238E27FC236}">
                <a16:creationId xmlns:a16="http://schemas.microsoft.com/office/drawing/2014/main" id="{971F026E-F3BF-E44B-9666-C627B6BE1A9B}"/>
              </a:ext>
            </a:extLst>
          </p:cNvPr>
          <p:cNvSpPr>
            <a:spLocks noGrp="1"/>
          </p:cNvSpPr>
          <p:nvPr>
            <p:ph type="body" sz="quarter" idx="15"/>
          </p:nvPr>
        </p:nvSpPr>
        <p:spPr>
          <a:xfrm>
            <a:off x="6484348" y="842805"/>
            <a:ext cx="4440237" cy="566895"/>
          </a:xfrm>
        </p:spPr>
        <p:txBody>
          <a:bodyPr/>
          <a:lstStyle/>
          <a:p>
            <a:pPr algn="ctr"/>
            <a:r>
              <a:rPr lang="en-NL" dirty="0">
                <a:solidFill>
                  <a:srgbClr val="FF0000"/>
                </a:solidFill>
              </a:rPr>
              <a:t>MISCLASSIFED AS GENTOO</a:t>
            </a:r>
          </a:p>
        </p:txBody>
      </p:sp>
      <p:sp>
        <p:nvSpPr>
          <p:cNvPr id="5" name="Text Placeholder 4">
            <a:extLst>
              <a:ext uri="{FF2B5EF4-FFF2-40B4-BE49-F238E27FC236}">
                <a16:creationId xmlns:a16="http://schemas.microsoft.com/office/drawing/2014/main" id="{B5C2BAC5-1F66-1545-A00A-1283A2554164}"/>
              </a:ext>
            </a:extLst>
          </p:cNvPr>
          <p:cNvSpPr>
            <a:spLocks noGrp="1"/>
          </p:cNvSpPr>
          <p:nvPr>
            <p:ph type="body" sz="quarter" idx="16"/>
          </p:nvPr>
        </p:nvSpPr>
        <p:spPr/>
        <p:txBody>
          <a:bodyPr/>
          <a:lstStyle/>
          <a:p>
            <a:pPr marL="285750" indent="-285750">
              <a:buFont typeface="Arial" panose="020B0604020202020204" pitchFamily="34" charset="0"/>
              <a:buChar char="•"/>
            </a:pPr>
            <a:r>
              <a:rPr lang="en-NL" sz="2400" dirty="0"/>
              <a:t>Species: Chinstrap</a:t>
            </a:r>
          </a:p>
          <a:p>
            <a:pPr marL="285750" indent="-285750">
              <a:buFont typeface="Arial" panose="020B0604020202020204" pitchFamily="34" charset="0"/>
              <a:buChar char="•"/>
            </a:pPr>
            <a:r>
              <a:rPr lang="en-NL" sz="2400" dirty="0"/>
              <a:t>Flipper length: 210mm</a:t>
            </a:r>
          </a:p>
          <a:p>
            <a:pPr marL="285750" indent="-285750">
              <a:buFont typeface="Arial" panose="020B0604020202020204" pitchFamily="34" charset="0"/>
              <a:buChar char="•"/>
            </a:pPr>
            <a:r>
              <a:rPr lang="en-GB" sz="2400" dirty="0"/>
              <a:t>B</a:t>
            </a:r>
            <a:r>
              <a:rPr lang="en-NL" sz="2400" dirty="0"/>
              <a:t>ody mass: 4100g</a:t>
            </a:r>
          </a:p>
          <a:p>
            <a:pPr marL="285750" indent="-285750">
              <a:buFont typeface="Arial" panose="020B0604020202020204" pitchFamily="34" charset="0"/>
              <a:buChar char="•"/>
            </a:pPr>
            <a:endParaRPr lang="en-NL" dirty="0"/>
          </a:p>
        </p:txBody>
      </p:sp>
      <p:pic>
        <p:nvPicPr>
          <p:cNvPr id="1026" name="Picture 2" descr="Chinstrap penguin : r/aww">
            <a:extLst>
              <a:ext uri="{FF2B5EF4-FFF2-40B4-BE49-F238E27FC236}">
                <a16:creationId xmlns:a16="http://schemas.microsoft.com/office/drawing/2014/main" id="{656B8607-4D6A-A444-8C17-DE87E6ECD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12770"/>
            <a:ext cx="5216935" cy="347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08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B2C7B9-D641-5445-A6DA-ED1A6BE0FF89}"/>
              </a:ext>
            </a:extLst>
          </p:cNvPr>
          <p:cNvSpPr/>
          <p:nvPr/>
        </p:nvSpPr>
        <p:spPr>
          <a:xfrm>
            <a:off x="1503336" y="2045776"/>
            <a:ext cx="4460659" cy="3279986"/>
          </a:xfrm>
          <a:prstGeom prst="rect">
            <a:avLst/>
          </a:prstGeom>
          <a:solidFill>
            <a:srgbClr val="1DB1E1">
              <a:alpha val="71765"/>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600">
              <a:latin typeface="Museo Sans 500" panose="02000000000000000000" pitchFamily="2" charset="77"/>
            </a:endParaRPr>
          </a:p>
        </p:txBody>
      </p:sp>
      <p:sp>
        <p:nvSpPr>
          <p:cNvPr id="15" name="Rectangle 14">
            <a:extLst>
              <a:ext uri="{FF2B5EF4-FFF2-40B4-BE49-F238E27FC236}">
                <a16:creationId xmlns:a16="http://schemas.microsoft.com/office/drawing/2014/main" id="{472730E0-BF87-8D44-A995-788B7AC8D825}"/>
              </a:ext>
            </a:extLst>
          </p:cNvPr>
          <p:cNvSpPr/>
          <p:nvPr/>
        </p:nvSpPr>
        <p:spPr>
          <a:xfrm>
            <a:off x="3471620" y="5484047"/>
            <a:ext cx="972038" cy="32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600" dirty="0">
                <a:solidFill>
                  <a:srgbClr val="364068"/>
                </a:solidFill>
                <a:latin typeface="Museo Sans 500" panose="02000000000000000000" pitchFamily="2" charset="77"/>
              </a:rPr>
              <a:t>Easy</a:t>
            </a:r>
          </a:p>
        </p:txBody>
      </p:sp>
      <p:sp>
        <p:nvSpPr>
          <p:cNvPr id="21" name="Rectangle 20">
            <a:extLst>
              <a:ext uri="{FF2B5EF4-FFF2-40B4-BE49-F238E27FC236}">
                <a16:creationId xmlns:a16="http://schemas.microsoft.com/office/drawing/2014/main" id="{6F6DBF39-DB6D-5342-9984-9F493B2F15E4}"/>
              </a:ext>
            </a:extLst>
          </p:cNvPr>
          <p:cNvSpPr/>
          <p:nvPr/>
        </p:nvSpPr>
        <p:spPr>
          <a:xfrm>
            <a:off x="7907802" y="5461864"/>
            <a:ext cx="972038" cy="321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600" dirty="0">
                <a:solidFill>
                  <a:srgbClr val="364068"/>
                </a:solidFill>
                <a:latin typeface="Museo Sans 500" panose="02000000000000000000" pitchFamily="2" charset="77"/>
              </a:rPr>
              <a:t>Difficult</a:t>
            </a:r>
          </a:p>
        </p:txBody>
      </p:sp>
      <p:sp>
        <p:nvSpPr>
          <p:cNvPr id="24" name="Rectangle 23">
            <a:extLst>
              <a:ext uri="{FF2B5EF4-FFF2-40B4-BE49-F238E27FC236}">
                <a16:creationId xmlns:a16="http://schemas.microsoft.com/office/drawing/2014/main" id="{CB43B7CC-5409-154F-8447-0EC476E5038C}"/>
              </a:ext>
            </a:extLst>
          </p:cNvPr>
          <p:cNvSpPr/>
          <p:nvPr/>
        </p:nvSpPr>
        <p:spPr>
          <a:xfrm>
            <a:off x="5125794" y="5805415"/>
            <a:ext cx="1960805" cy="41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000" dirty="0">
                <a:solidFill>
                  <a:srgbClr val="364068"/>
                </a:solidFill>
                <a:latin typeface="Museo Sans 500" panose="02000000000000000000" pitchFamily="2" charset="77"/>
              </a:rPr>
              <a:t>Interpretability</a:t>
            </a:r>
          </a:p>
        </p:txBody>
      </p:sp>
      <p:sp>
        <p:nvSpPr>
          <p:cNvPr id="26" name="Rectangle 25">
            <a:extLst>
              <a:ext uri="{FF2B5EF4-FFF2-40B4-BE49-F238E27FC236}">
                <a16:creationId xmlns:a16="http://schemas.microsoft.com/office/drawing/2014/main" id="{67E08C7E-E798-4947-8066-28834448E7E1}"/>
              </a:ext>
            </a:extLst>
          </p:cNvPr>
          <p:cNvSpPr/>
          <p:nvPr/>
        </p:nvSpPr>
        <p:spPr>
          <a:xfrm>
            <a:off x="2752601" y="2803467"/>
            <a:ext cx="1962127" cy="804934"/>
          </a:xfrm>
          <a:prstGeom prst="rect">
            <a:avLst/>
          </a:prstGeom>
          <a:solidFill>
            <a:srgbClr val="364068">
              <a:alpha val="8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chemeClr val="bg1"/>
                </a:solidFill>
                <a:latin typeface="Museo Sans 500" panose="02000000000000000000" pitchFamily="2" charset="77"/>
              </a:rPr>
              <a:t>Decision Tree</a:t>
            </a:r>
          </a:p>
        </p:txBody>
      </p:sp>
      <p:sp>
        <p:nvSpPr>
          <p:cNvPr id="18" name="Rectangle 17">
            <a:extLst>
              <a:ext uri="{FF2B5EF4-FFF2-40B4-BE49-F238E27FC236}">
                <a16:creationId xmlns:a16="http://schemas.microsoft.com/office/drawing/2014/main" id="{BCF10FD7-F2BD-AA46-87AA-EAD18DF49C4B}"/>
              </a:ext>
            </a:extLst>
          </p:cNvPr>
          <p:cNvSpPr/>
          <p:nvPr/>
        </p:nvSpPr>
        <p:spPr>
          <a:xfrm>
            <a:off x="5986701" y="2045776"/>
            <a:ext cx="4460659" cy="3279986"/>
          </a:xfrm>
          <a:prstGeom prst="rect">
            <a:avLst/>
          </a:prstGeom>
          <a:solidFill>
            <a:srgbClr val="1DB1E1">
              <a:alpha val="71765"/>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600">
              <a:latin typeface="Museo Sans 500" panose="02000000000000000000" pitchFamily="2" charset="77"/>
            </a:endParaRPr>
          </a:p>
        </p:txBody>
      </p:sp>
      <p:sp>
        <p:nvSpPr>
          <p:cNvPr id="20" name="Rectangle 19">
            <a:extLst>
              <a:ext uri="{FF2B5EF4-FFF2-40B4-BE49-F238E27FC236}">
                <a16:creationId xmlns:a16="http://schemas.microsoft.com/office/drawing/2014/main" id="{6431C90C-3A0F-9D42-9675-58A9E573B273}"/>
              </a:ext>
            </a:extLst>
          </p:cNvPr>
          <p:cNvSpPr/>
          <p:nvPr/>
        </p:nvSpPr>
        <p:spPr>
          <a:xfrm>
            <a:off x="2752601" y="3922623"/>
            <a:ext cx="1962127" cy="804934"/>
          </a:xfrm>
          <a:prstGeom prst="rect">
            <a:avLst/>
          </a:prstGeom>
          <a:solidFill>
            <a:srgbClr val="364068">
              <a:alpha val="8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1200" dirty="0">
                <a:solidFill>
                  <a:schemeClr val="bg1"/>
                </a:solidFill>
                <a:latin typeface="Museo Sans 500" panose="02000000000000000000" pitchFamily="2" charset="77"/>
              </a:rPr>
              <a:t>Linear Regression</a:t>
            </a:r>
          </a:p>
        </p:txBody>
      </p:sp>
      <p:sp>
        <p:nvSpPr>
          <p:cNvPr id="29" name="Rectangle 28">
            <a:extLst>
              <a:ext uri="{FF2B5EF4-FFF2-40B4-BE49-F238E27FC236}">
                <a16:creationId xmlns:a16="http://schemas.microsoft.com/office/drawing/2014/main" id="{F76E9003-7CEB-564B-A25A-6992051AE356}"/>
              </a:ext>
            </a:extLst>
          </p:cNvPr>
          <p:cNvSpPr/>
          <p:nvPr/>
        </p:nvSpPr>
        <p:spPr>
          <a:xfrm>
            <a:off x="5005637" y="3415054"/>
            <a:ext cx="1962127" cy="804934"/>
          </a:xfrm>
          <a:prstGeom prst="rect">
            <a:avLst/>
          </a:prstGeom>
          <a:solidFill>
            <a:srgbClr val="364068">
              <a:alpha val="8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Museo Sans 500" panose="02000000000000000000" pitchFamily="2" charset="77"/>
              </a:rPr>
              <a:t>Support Vector Machine</a:t>
            </a:r>
            <a:endParaRPr lang="en-NL" sz="1200" dirty="0">
              <a:solidFill>
                <a:schemeClr val="bg1"/>
              </a:solidFill>
              <a:latin typeface="Museo Sans 500" panose="02000000000000000000" pitchFamily="2" charset="77"/>
            </a:endParaRPr>
          </a:p>
        </p:txBody>
      </p:sp>
      <p:sp>
        <p:nvSpPr>
          <p:cNvPr id="32" name="Rectangle 31">
            <a:extLst>
              <a:ext uri="{FF2B5EF4-FFF2-40B4-BE49-F238E27FC236}">
                <a16:creationId xmlns:a16="http://schemas.microsoft.com/office/drawing/2014/main" id="{F7DF7850-E7FA-3F46-9BE0-12DC0816C2B4}"/>
              </a:ext>
            </a:extLst>
          </p:cNvPr>
          <p:cNvSpPr/>
          <p:nvPr/>
        </p:nvSpPr>
        <p:spPr>
          <a:xfrm>
            <a:off x="7412758" y="2803467"/>
            <a:ext cx="1962127" cy="804934"/>
          </a:xfrm>
          <a:prstGeom prst="rect">
            <a:avLst/>
          </a:prstGeom>
          <a:solidFill>
            <a:srgbClr val="364068">
              <a:alpha val="8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Museo Sans 500" panose="02000000000000000000" pitchFamily="2" charset="77"/>
              </a:rPr>
              <a:t>Gradient Boosting</a:t>
            </a:r>
            <a:endParaRPr lang="en-NL" sz="1200" dirty="0">
              <a:solidFill>
                <a:schemeClr val="bg1"/>
              </a:solidFill>
              <a:latin typeface="Museo Sans 500" panose="02000000000000000000" pitchFamily="2" charset="77"/>
            </a:endParaRPr>
          </a:p>
        </p:txBody>
      </p:sp>
      <p:sp>
        <p:nvSpPr>
          <p:cNvPr id="33" name="Rectangle 32">
            <a:extLst>
              <a:ext uri="{FF2B5EF4-FFF2-40B4-BE49-F238E27FC236}">
                <a16:creationId xmlns:a16="http://schemas.microsoft.com/office/drawing/2014/main" id="{3D541B65-5B0B-F44F-B2B5-546945D766E0}"/>
              </a:ext>
            </a:extLst>
          </p:cNvPr>
          <p:cNvSpPr/>
          <p:nvPr/>
        </p:nvSpPr>
        <p:spPr>
          <a:xfrm>
            <a:off x="7412758" y="3922623"/>
            <a:ext cx="1962127" cy="804934"/>
          </a:xfrm>
          <a:prstGeom prst="rect">
            <a:avLst/>
          </a:prstGeom>
          <a:solidFill>
            <a:srgbClr val="364068">
              <a:alpha val="8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Museo Sans 500" panose="02000000000000000000" pitchFamily="2" charset="77"/>
              </a:rPr>
              <a:t>Neural Networks</a:t>
            </a:r>
            <a:endParaRPr lang="en-NL" sz="1200" dirty="0">
              <a:solidFill>
                <a:schemeClr val="bg1"/>
              </a:solidFill>
              <a:latin typeface="Museo Sans 500" panose="02000000000000000000" pitchFamily="2" charset="77"/>
            </a:endParaRPr>
          </a:p>
        </p:txBody>
      </p:sp>
      <p:sp>
        <p:nvSpPr>
          <p:cNvPr id="34" name="Title 1">
            <a:extLst>
              <a:ext uri="{FF2B5EF4-FFF2-40B4-BE49-F238E27FC236}">
                <a16:creationId xmlns:a16="http://schemas.microsoft.com/office/drawing/2014/main" id="{1E8DE250-0574-944A-8935-F2C09EA52EF1}"/>
              </a:ext>
            </a:extLst>
          </p:cNvPr>
          <p:cNvSpPr txBox="1">
            <a:spLocks/>
          </p:cNvSpPr>
          <p:nvPr/>
        </p:nvSpPr>
        <p:spPr>
          <a:xfrm>
            <a:off x="359999" y="604434"/>
            <a:ext cx="6195783" cy="805266"/>
          </a:xfrm>
          <a:prstGeom prst="rect">
            <a:avLst/>
          </a:prstGeom>
        </p:spPr>
        <p:txBody>
          <a:bodyPr vert="horz" lIns="0" tIns="45720" rIns="0" bIns="45720" rtlCol="0" anchor="b" anchorCtr="0">
            <a:normAutofit fontScale="62500" lnSpcReduction="20000"/>
          </a:bodyPr>
          <a:lstStyle>
            <a:lvl1pPr algn="ctr" defTabSz="914400" rtl="0" eaLnBrk="1" latinLnBrk="0" hangingPunct="1">
              <a:lnSpc>
                <a:spcPts val="3600"/>
              </a:lnSpc>
              <a:spcBef>
                <a:spcPct val="0"/>
              </a:spcBef>
              <a:buNone/>
              <a:defRPr sz="6000" b="0" kern="1200">
                <a:solidFill>
                  <a:schemeClr val="accent1"/>
                </a:solidFill>
                <a:latin typeface="Museo Sans 500" panose="02000000000000000000" pitchFamily="2" charset="77"/>
                <a:ea typeface="+mj-ea"/>
                <a:cs typeface="+mj-cs"/>
              </a:defRPr>
            </a:lvl1pPr>
          </a:lstStyle>
          <a:p>
            <a:r>
              <a:rPr lang="en-NL" dirty="0"/>
              <a:t>Inherent model interpretability</a:t>
            </a:r>
          </a:p>
        </p:txBody>
      </p:sp>
    </p:spTree>
    <p:extLst>
      <p:ext uri="{BB962C8B-B14F-4D97-AF65-F5344CB8AC3E}">
        <p14:creationId xmlns:p14="http://schemas.microsoft.com/office/powerpoint/2010/main" val="173693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0" grpId="0" animBg="1"/>
      <p:bldP spid="29" grpId="0" animBg="1"/>
      <p:bldP spid="3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947738" y="2226874"/>
            <a:ext cx="4787120" cy="1325563"/>
          </a:xfrm>
        </p:spPr>
        <p:txBody>
          <a:bodyPr anchor="t">
            <a:normAutofit/>
          </a:bodyPr>
          <a:lstStyle/>
          <a:p>
            <a:r>
              <a:rPr lang="en-NL" sz="3100" dirty="0"/>
              <a:t>The inherent interpretability of ML models</a:t>
            </a:r>
          </a:p>
        </p:txBody>
      </p:sp>
      <p:pic>
        <p:nvPicPr>
          <p:cNvPr id="6" name="Picture 5">
            <a:extLst>
              <a:ext uri="{FF2B5EF4-FFF2-40B4-BE49-F238E27FC236}">
                <a16:creationId xmlns:a16="http://schemas.microsoft.com/office/drawing/2014/main" id="{1444966D-F663-E045-B5A7-FC2327F3BBEC}"/>
              </a:ext>
            </a:extLst>
          </p:cNvPr>
          <p:cNvPicPr>
            <a:picLocks noChangeAspect="1"/>
          </p:cNvPicPr>
          <p:nvPr/>
        </p:nvPicPr>
        <p:blipFill>
          <a:blip r:embed="rId3"/>
          <a:stretch>
            <a:fillRect/>
          </a:stretch>
        </p:blipFill>
        <p:spPr>
          <a:xfrm>
            <a:off x="6096000" y="2226874"/>
            <a:ext cx="5745458" cy="3965175"/>
          </a:xfrm>
          <a:prstGeom prst="rect">
            <a:avLst/>
          </a:prstGeom>
        </p:spPr>
      </p:pic>
      <p:sp>
        <p:nvSpPr>
          <p:cNvPr id="7" name="Title 1">
            <a:extLst>
              <a:ext uri="{FF2B5EF4-FFF2-40B4-BE49-F238E27FC236}">
                <a16:creationId xmlns:a16="http://schemas.microsoft.com/office/drawing/2014/main" id="{7B08F056-CC8D-3446-BB76-4BB2AEF86FB5}"/>
              </a:ext>
            </a:extLst>
          </p:cNvPr>
          <p:cNvSpPr txBox="1">
            <a:spLocks/>
          </p:cNvSpPr>
          <p:nvPr/>
        </p:nvSpPr>
        <p:spPr>
          <a:xfrm>
            <a:off x="359400" y="341951"/>
            <a:ext cx="11473200" cy="648000"/>
          </a:xfrm>
          <a:prstGeom prst="rect">
            <a:avLst/>
          </a:prstGeom>
        </p:spPr>
        <p:txBody>
          <a:bodyPr vert="horz" lIns="0" tIns="45720" rIns="90000" bIns="45720" rtlCol="0" anchor="t" anchorCtr="0">
            <a:noAutofit/>
          </a:bodyPr>
          <a:lstStyle>
            <a:lvl1pPr algn="l" defTabSz="914400" rtl="0" eaLnBrk="1" latinLnBrk="0" hangingPunct="1">
              <a:lnSpc>
                <a:spcPts val="3600"/>
              </a:lnSpc>
              <a:spcBef>
                <a:spcPct val="0"/>
              </a:spcBef>
              <a:buNone/>
              <a:defRPr sz="3600" b="1" i="0" kern="1200">
                <a:solidFill>
                  <a:srgbClr val="FFFFFF"/>
                </a:solidFill>
                <a:latin typeface="Museo Sans 700" panose="02000000000000000000" pitchFamily="2" charset="77"/>
                <a:ea typeface="+mj-ea"/>
                <a:cs typeface="+mj-cs"/>
              </a:defRPr>
            </a:lvl1pPr>
          </a:lstStyle>
          <a:p>
            <a:r>
              <a:rPr lang="en-NL" dirty="0"/>
              <a:t>Decision Tree Classifer</a:t>
            </a:r>
          </a:p>
        </p:txBody>
      </p:sp>
    </p:spTree>
    <p:extLst>
      <p:ext uri="{BB962C8B-B14F-4D97-AF65-F5344CB8AC3E}">
        <p14:creationId xmlns:p14="http://schemas.microsoft.com/office/powerpoint/2010/main" val="98686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55C8-F439-AD45-ACE8-8456808E7A93}"/>
              </a:ext>
            </a:extLst>
          </p:cNvPr>
          <p:cNvSpPr>
            <a:spLocks noGrp="1"/>
          </p:cNvSpPr>
          <p:nvPr>
            <p:ph type="title"/>
          </p:nvPr>
        </p:nvSpPr>
        <p:spPr/>
        <p:txBody>
          <a:bodyPr/>
          <a:lstStyle/>
          <a:p>
            <a:r>
              <a:rPr lang="en-NL" dirty="0"/>
              <a:t>Decision Tree Classifer</a:t>
            </a:r>
          </a:p>
        </p:txBody>
      </p:sp>
      <p:sp>
        <p:nvSpPr>
          <p:cNvPr id="3" name="Content Placeholder 2">
            <a:extLst>
              <a:ext uri="{FF2B5EF4-FFF2-40B4-BE49-F238E27FC236}">
                <a16:creationId xmlns:a16="http://schemas.microsoft.com/office/drawing/2014/main" id="{28690529-509B-C04B-9C97-05F86B2FE35D}"/>
              </a:ext>
            </a:extLst>
          </p:cNvPr>
          <p:cNvSpPr>
            <a:spLocks noGrp="1"/>
          </p:cNvSpPr>
          <p:nvPr>
            <p:ph idx="1"/>
          </p:nvPr>
        </p:nvSpPr>
        <p:spPr/>
        <p:txBody>
          <a:bodyPr/>
          <a:lstStyle/>
          <a:p>
            <a:endParaRPr lang="en-NL"/>
          </a:p>
        </p:txBody>
      </p:sp>
      <p:sp>
        <p:nvSpPr>
          <p:cNvPr id="4" name="Slide Number Placeholder 3">
            <a:extLst>
              <a:ext uri="{FF2B5EF4-FFF2-40B4-BE49-F238E27FC236}">
                <a16:creationId xmlns:a16="http://schemas.microsoft.com/office/drawing/2014/main" id="{C0CE84C7-C4AA-F042-B34C-C6AE6CFBBB02}"/>
              </a:ext>
            </a:extLst>
          </p:cNvPr>
          <p:cNvSpPr>
            <a:spLocks noGrp="1"/>
          </p:cNvSpPr>
          <p:nvPr>
            <p:ph type="sldNum" sz="quarter" idx="12"/>
          </p:nvPr>
        </p:nvSpPr>
        <p:spPr/>
        <p:txBody>
          <a:bodyPr/>
          <a:lstStyle/>
          <a:p>
            <a:fld id="{B6E27945-FA9B-403D-BA8B-1AE065A8CDA9}" type="slidenum">
              <a:rPr lang="en-US" smtClean="0"/>
              <a:pPr/>
              <a:t>27</a:t>
            </a:fld>
            <a:endParaRPr lang="en-US"/>
          </a:p>
        </p:txBody>
      </p:sp>
      <p:sp>
        <p:nvSpPr>
          <p:cNvPr id="5" name="Text Placeholder 4">
            <a:extLst>
              <a:ext uri="{FF2B5EF4-FFF2-40B4-BE49-F238E27FC236}">
                <a16:creationId xmlns:a16="http://schemas.microsoft.com/office/drawing/2014/main" id="{53596808-9BD2-254D-B1DC-9AD10BEE4D3D}"/>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0E99B45E-31C9-2F44-9471-4380B099561B}"/>
              </a:ext>
            </a:extLst>
          </p:cNvPr>
          <p:cNvPicPr>
            <a:picLocks noChangeAspect="1"/>
          </p:cNvPicPr>
          <p:nvPr/>
        </p:nvPicPr>
        <p:blipFill>
          <a:blip r:embed="rId3"/>
          <a:stretch>
            <a:fillRect/>
          </a:stretch>
        </p:blipFill>
        <p:spPr>
          <a:xfrm>
            <a:off x="1901987" y="961407"/>
            <a:ext cx="8388026" cy="5788919"/>
          </a:xfrm>
          <a:prstGeom prst="rect">
            <a:avLst/>
          </a:prstGeom>
        </p:spPr>
      </p:pic>
    </p:spTree>
    <p:extLst>
      <p:ext uri="{BB962C8B-B14F-4D97-AF65-F5344CB8AC3E}">
        <p14:creationId xmlns:p14="http://schemas.microsoft.com/office/powerpoint/2010/main" val="979622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too penguins proving to be the sturdiest in Antarctica — MercoPress">
            <a:extLst>
              <a:ext uri="{FF2B5EF4-FFF2-40B4-BE49-F238E27FC236}">
                <a16:creationId xmlns:a16="http://schemas.microsoft.com/office/drawing/2014/main" id="{E7ADEDB7-A9EF-2043-9AED-B34B11211C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29" b="36319"/>
          <a:stretch/>
        </p:blipFill>
        <p:spPr bwMode="auto">
          <a:xfrm>
            <a:off x="360000" y="1703375"/>
            <a:ext cx="11473200" cy="4038600"/>
          </a:xfrm>
          <a:prstGeom prst="rect">
            <a:avLst/>
          </a:prstGeom>
          <a:solidFill>
            <a:srgbClr val="FFFFFF"/>
          </a:solidFill>
        </p:spPr>
      </p:pic>
      <p:sp>
        <p:nvSpPr>
          <p:cNvPr id="2" name="Title 1">
            <a:extLst>
              <a:ext uri="{FF2B5EF4-FFF2-40B4-BE49-F238E27FC236}">
                <a16:creationId xmlns:a16="http://schemas.microsoft.com/office/drawing/2014/main" id="{596BDC76-ABA3-DA49-82DB-AB398C2D5F9B}"/>
              </a:ext>
            </a:extLst>
          </p:cNvPr>
          <p:cNvSpPr>
            <a:spLocks noGrp="1"/>
          </p:cNvSpPr>
          <p:nvPr>
            <p:ph type="title"/>
          </p:nvPr>
        </p:nvSpPr>
        <p:spPr>
          <a:xfrm>
            <a:off x="360000" y="313407"/>
            <a:ext cx="11473200" cy="648000"/>
          </a:xfrm>
        </p:spPr>
        <p:txBody>
          <a:bodyPr anchor="b">
            <a:normAutofit/>
          </a:bodyPr>
          <a:lstStyle/>
          <a:p>
            <a:r>
              <a:rPr lang="en-NL" dirty="0"/>
              <a:t>Decision Tree Classifer</a:t>
            </a:r>
          </a:p>
        </p:txBody>
      </p:sp>
      <p:sp>
        <p:nvSpPr>
          <p:cNvPr id="4" name="Slide Number Placeholder 3">
            <a:extLst>
              <a:ext uri="{FF2B5EF4-FFF2-40B4-BE49-F238E27FC236}">
                <a16:creationId xmlns:a16="http://schemas.microsoft.com/office/drawing/2014/main" id="{78E80A41-4BC1-9943-A198-E93CA1A8D195}"/>
              </a:ext>
            </a:extLst>
          </p:cNvPr>
          <p:cNvSpPr>
            <a:spLocks noGrp="1"/>
          </p:cNvSpPr>
          <p:nvPr>
            <p:ph type="sldNum" sz="quarter" idx="12"/>
          </p:nvPr>
        </p:nvSpPr>
        <p:spPr>
          <a:xfrm>
            <a:off x="11448000" y="6156000"/>
            <a:ext cx="489155" cy="324000"/>
          </a:xfrm>
        </p:spPr>
        <p:txBody>
          <a:bodyPr anchor="ctr">
            <a:normAutofit/>
          </a:bodyPr>
          <a:lstStyle/>
          <a:p>
            <a:pPr>
              <a:spcAft>
                <a:spcPts val="600"/>
              </a:spcAft>
            </a:pPr>
            <a:fld id="{B6E27945-FA9B-403D-BA8B-1AE065A8CDA9}" type="slidenum">
              <a:rPr lang="en-US" smtClean="0"/>
              <a:pPr>
                <a:spcAft>
                  <a:spcPts val="600"/>
                </a:spcAft>
              </a:pPr>
              <a:t>28</a:t>
            </a:fld>
            <a:endParaRPr lang="en-US"/>
          </a:p>
        </p:txBody>
      </p:sp>
      <p:sp>
        <p:nvSpPr>
          <p:cNvPr id="71" name="Text Placeholder 4">
            <a:extLst>
              <a:ext uri="{FF2B5EF4-FFF2-40B4-BE49-F238E27FC236}">
                <a16:creationId xmlns:a16="http://schemas.microsoft.com/office/drawing/2014/main" id="{7D05BA5E-9D23-89A1-F3A3-0C10B7D65CA1}"/>
              </a:ext>
            </a:extLst>
          </p:cNvPr>
          <p:cNvSpPr>
            <a:spLocks noGrp="1"/>
          </p:cNvSpPr>
          <p:nvPr>
            <p:ph type="body" sz="quarter" idx="13"/>
          </p:nvPr>
        </p:nvSpPr>
        <p:spPr>
          <a:xfrm>
            <a:off x="360758" y="989012"/>
            <a:ext cx="11473200" cy="396000"/>
          </a:xfrm>
        </p:spPr>
        <p:txBody>
          <a:bodyPr/>
          <a:lstStyle/>
          <a:p>
            <a:endParaRPr lang="en-US"/>
          </a:p>
        </p:txBody>
      </p:sp>
      <p:sp>
        <p:nvSpPr>
          <p:cNvPr id="8" name="TextBox 7">
            <a:extLst>
              <a:ext uri="{FF2B5EF4-FFF2-40B4-BE49-F238E27FC236}">
                <a16:creationId xmlns:a16="http://schemas.microsoft.com/office/drawing/2014/main" id="{960FB8F5-23F0-AC4C-98D1-8608951E59D9}"/>
              </a:ext>
            </a:extLst>
          </p:cNvPr>
          <p:cNvSpPr txBox="1"/>
          <p:nvPr/>
        </p:nvSpPr>
        <p:spPr>
          <a:xfrm>
            <a:off x="257175" y="3429000"/>
            <a:ext cx="3014663" cy="1754326"/>
          </a:xfrm>
          <a:prstGeom prst="rect">
            <a:avLst/>
          </a:prstGeom>
          <a:noFill/>
        </p:spPr>
        <p:txBody>
          <a:bodyPr wrap="square" rtlCol="0">
            <a:spAutoFit/>
          </a:bodyPr>
          <a:lstStyle/>
          <a:p>
            <a:pPr algn="ctr"/>
            <a:r>
              <a:rPr lang="en-NL" sz="5400" dirty="0">
                <a:solidFill>
                  <a:schemeClr val="accent4"/>
                </a:solidFill>
              </a:rPr>
              <a:t>84</a:t>
            </a:r>
          </a:p>
          <a:p>
            <a:pPr algn="ctr"/>
            <a:r>
              <a:rPr lang="en-NL" sz="5400" dirty="0">
                <a:solidFill>
                  <a:schemeClr val="accent4"/>
                </a:solidFill>
              </a:rPr>
              <a:t>Gentoo</a:t>
            </a:r>
          </a:p>
        </p:txBody>
      </p:sp>
      <p:sp>
        <p:nvSpPr>
          <p:cNvPr id="12" name="TextBox 11">
            <a:extLst>
              <a:ext uri="{FF2B5EF4-FFF2-40B4-BE49-F238E27FC236}">
                <a16:creationId xmlns:a16="http://schemas.microsoft.com/office/drawing/2014/main" id="{AAF08109-2802-E740-B0F0-FF84E8EB63D1}"/>
              </a:ext>
            </a:extLst>
          </p:cNvPr>
          <p:cNvSpPr txBox="1"/>
          <p:nvPr/>
        </p:nvSpPr>
        <p:spPr>
          <a:xfrm>
            <a:off x="8353424" y="1619712"/>
            <a:ext cx="3581401" cy="1754326"/>
          </a:xfrm>
          <a:prstGeom prst="rect">
            <a:avLst/>
          </a:prstGeom>
          <a:noFill/>
        </p:spPr>
        <p:txBody>
          <a:bodyPr wrap="square" rtlCol="0">
            <a:spAutoFit/>
          </a:bodyPr>
          <a:lstStyle/>
          <a:p>
            <a:pPr algn="ctr"/>
            <a:r>
              <a:rPr lang="en-NL" sz="5400" dirty="0">
                <a:solidFill>
                  <a:schemeClr val="accent4"/>
                </a:solidFill>
              </a:rPr>
              <a:t>46</a:t>
            </a:r>
          </a:p>
          <a:p>
            <a:pPr algn="ctr"/>
            <a:r>
              <a:rPr lang="en-NL" sz="5400" dirty="0">
                <a:solidFill>
                  <a:schemeClr val="accent4"/>
                </a:solidFill>
              </a:rPr>
              <a:t>Chinstrap</a:t>
            </a:r>
          </a:p>
        </p:txBody>
      </p:sp>
    </p:spTree>
    <p:extLst>
      <p:ext uri="{BB962C8B-B14F-4D97-AF65-F5344CB8AC3E}">
        <p14:creationId xmlns:p14="http://schemas.microsoft.com/office/powerpoint/2010/main" val="135203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55C8-F439-AD45-ACE8-8456808E7A93}"/>
              </a:ext>
            </a:extLst>
          </p:cNvPr>
          <p:cNvSpPr>
            <a:spLocks noGrp="1"/>
          </p:cNvSpPr>
          <p:nvPr>
            <p:ph type="title"/>
          </p:nvPr>
        </p:nvSpPr>
        <p:spPr/>
        <p:txBody>
          <a:bodyPr/>
          <a:lstStyle/>
          <a:p>
            <a:r>
              <a:rPr lang="en-NL" dirty="0"/>
              <a:t>Decision Tree Classifer</a:t>
            </a:r>
          </a:p>
        </p:txBody>
      </p:sp>
      <p:sp>
        <p:nvSpPr>
          <p:cNvPr id="3" name="Content Placeholder 2">
            <a:extLst>
              <a:ext uri="{FF2B5EF4-FFF2-40B4-BE49-F238E27FC236}">
                <a16:creationId xmlns:a16="http://schemas.microsoft.com/office/drawing/2014/main" id="{28690529-509B-C04B-9C97-05F86B2FE35D}"/>
              </a:ext>
            </a:extLst>
          </p:cNvPr>
          <p:cNvSpPr>
            <a:spLocks noGrp="1"/>
          </p:cNvSpPr>
          <p:nvPr>
            <p:ph idx="1"/>
          </p:nvPr>
        </p:nvSpPr>
        <p:spPr/>
        <p:txBody>
          <a:bodyPr/>
          <a:lstStyle/>
          <a:p>
            <a:endParaRPr lang="en-NL"/>
          </a:p>
        </p:txBody>
      </p:sp>
      <p:sp>
        <p:nvSpPr>
          <p:cNvPr id="4" name="Slide Number Placeholder 3">
            <a:extLst>
              <a:ext uri="{FF2B5EF4-FFF2-40B4-BE49-F238E27FC236}">
                <a16:creationId xmlns:a16="http://schemas.microsoft.com/office/drawing/2014/main" id="{C0CE84C7-C4AA-F042-B34C-C6AE6CFBBB02}"/>
              </a:ext>
            </a:extLst>
          </p:cNvPr>
          <p:cNvSpPr>
            <a:spLocks noGrp="1"/>
          </p:cNvSpPr>
          <p:nvPr>
            <p:ph type="sldNum" sz="quarter" idx="12"/>
          </p:nvPr>
        </p:nvSpPr>
        <p:spPr/>
        <p:txBody>
          <a:bodyPr/>
          <a:lstStyle/>
          <a:p>
            <a:fld id="{B6E27945-FA9B-403D-BA8B-1AE065A8CDA9}" type="slidenum">
              <a:rPr lang="en-US" smtClean="0"/>
              <a:pPr/>
              <a:t>29</a:t>
            </a:fld>
            <a:endParaRPr lang="en-US"/>
          </a:p>
        </p:txBody>
      </p:sp>
      <p:sp>
        <p:nvSpPr>
          <p:cNvPr id="5" name="Text Placeholder 4">
            <a:extLst>
              <a:ext uri="{FF2B5EF4-FFF2-40B4-BE49-F238E27FC236}">
                <a16:creationId xmlns:a16="http://schemas.microsoft.com/office/drawing/2014/main" id="{53596808-9BD2-254D-B1DC-9AD10BEE4D3D}"/>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0E99B45E-31C9-2F44-9471-4380B099561B}"/>
              </a:ext>
            </a:extLst>
          </p:cNvPr>
          <p:cNvPicPr>
            <a:picLocks noChangeAspect="1"/>
          </p:cNvPicPr>
          <p:nvPr/>
        </p:nvPicPr>
        <p:blipFill>
          <a:blip r:embed="rId3"/>
          <a:stretch>
            <a:fillRect/>
          </a:stretch>
        </p:blipFill>
        <p:spPr>
          <a:xfrm>
            <a:off x="1901987" y="961407"/>
            <a:ext cx="8388026" cy="5788919"/>
          </a:xfrm>
          <a:prstGeom prst="rect">
            <a:avLst/>
          </a:prstGeom>
        </p:spPr>
      </p:pic>
    </p:spTree>
    <p:extLst>
      <p:ext uri="{BB962C8B-B14F-4D97-AF65-F5344CB8AC3E}">
        <p14:creationId xmlns:p14="http://schemas.microsoft.com/office/powerpoint/2010/main" val="132693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2882F4-221B-8643-A667-54BF4548507A}"/>
              </a:ext>
            </a:extLst>
          </p:cNvPr>
          <p:cNvSpPr>
            <a:spLocks noGrp="1"/>
          </p:cNvSpPr>
          <p:nvPr>
            <p:ph type="title"/>
          </p:nvPr>
        </p:nvSpPr>
        <p:spPr>
          <a:xfrm>
            <a:off x="360000" y="2159232"/>
            <a:ext cx="4440600" cy="1095376"/>
          </a:xfrm>
        </p:spPr>
        <p:txBody>
          <a:bodyPr/>
          <a:lstStyle/>
          <a:p>
            <a:r>
              <a:rPr lang="en-NL" b="1" dirty="0"/>
              <a:t>GoDataDriven</a:t>
            </a:r>
          </a:p>
        </p:txBody>
      </p:sp>
      <p:sp>
        <p:nvSpPr>
          <p:cNvPr id="3" name="Slide Number Placeholder 2">
            <a:extLst>
              <a:ext uri="{FF2B5EF4-FFF2-40B4-BE49-F238E27FC236}">
                <a16:creationId xmlns:a16="http://schemas.microsoft.com/office/drawing/2014/main" id="{01D2AF62-9B62-A442-8AA7-FA5BB8A2C623}"/>
              </a:ext>
            </a:extLst>
          </p:cNvPr>
          <p:cNvSpPr>
            <a:spLocks noGrp="1"/>
          </p:cNvSpPr>
          <p:nvPr>
            <p:ph type="sldNum" sz="quarter" idx="12"/>
          </p:nvPr>
        </p:nvSpPr>
        <p:spPr/>
        <p:txBody>
          <a:bodyPr/>
          <a:lstStyle/>
          <a:p>
            <a:fld id="{B6E27945-FA9B-403D-BA8B-1AE065A8CDA9}" type="slidenum">
              <a:rPr lang="en-US" smtClean="0"/>
              <a:pPr/>
              <a:t>3</a:t>
            </a:fld>
            <a:endParaRPr lang="en-US"/>
          </a:p>
        </p:txBody>
      </p:sp>
      <p:sp>
        <p:nvSpPr>
          <p:cNvPr id="10" name="Text Placeholder 9">
            <a:extLst>
              <a:ext uri="{FF2B5EF4-FFF2-40B4-BE49-F238E27FC236}">
                <a16:creationId xmlns:a16="http://schemas.microsoft.com/office/drawing/2014/main" id="{06F4FECA-38ED-8745-B4A0-9158A0C955C8}"/>
              </a:ext>
            </a:extLst>
          </p:cNvPr>
          <p:cNvSpPr>
            <a:spLocks noGrp="1"/>
          </p:cNvSpPr>
          <p:nvPr>
            <p:ph type="body" sz="quarter" idx="15"/>
          </p:nvPr>
        </p:nvSpPr>
        <p:spPr/>
        <p:txBody>
          <a:bodyPr/>
          <a:lstStyle/>
          <a:p>
            <a:endParaRPr lang="en-NL" dirty="0"/>
          </a:p>
        </p:txBody>
      </p:sp>
      <p:sp>
        <p:nvSpPr>
          <p:cNvPr id="5" name="Text Placeholder 4">
            <a:extLst>
              <a:ext uri="{FF2B5EF4-FFF2-40B4-BE49-F238E27FC236}">
                <a16:creationId xmlns:a16="http://schemas.microsoft.com/office/drawing/2014/main" id="{98F1BF3D-E130-8F4C-B4D7-9A4D0655C3EC}"/>
              </a:ext>
            </a:extLst>
          </p:cNvPr>
          <p:cNvSpPr>
            <a:spLocks noGrp="1"/>
          </p:cNvSpPr>
          <p:nvPr>
            <p:ph type="body" sz="quarter" idx="16"/>
          </p:nvPr>
        </p:nvSpPr>
        <p:spPr>
          <a:xfrm>
            <a:off x="831408" y="5118216"/>
            <a:ext cx="4434141" cy="3479568"/>
          </a:xfrm>
        </p:spPr>
        <p:txBody>
          <a:bodyPr/>
          <a:lstStyle/>
          <a:p>
            <a:endParaRPr lang="en-NL" dirty="0"/>
          </a:p>
        </p:txBody>
      </p:sp>
      <p:pic>
        <p:nvPicPr>
          <p:cNvPr id="12" name="Picture 11" descr="Graphical user interface, application&#10;&#10;Description automatically generated">
            <a:extLst>
              <a:ext uri="{FF2B5EF4-FFF2-40B4-BE49-F238E27FC236}">
                <a16:creationId xmlns:a16="http://schemas.microsoft.com/office/drawing/2014/main" id="{95ABF9F8-D036-4040-9230-FA2D325CC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65"/>
            <a:ext cx="5098658" cy="6842935"/>
          </a:xfrm>
          <a:prstGeom prst="rect">
            <a:avLst/>
          </a:prstGeom>
        </p:spPr>
      </p:pic>
    </p:spTree>
    <p:extLst>
      <p:ext uri="{BB962C8B-B14F-4D97-AF65-F5344CB8AC3E}">
        <p14:creationId xmlns:p14="http://schemas.microsoft.com/office/powerpoint/2010/main" val="2813150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AB7991-74FB-D14E-9922-CA1770E5C646}"/>
              </a:ext>
            </a:extLst>
          </p:cNvPr>
          <p:cNvPicPr>
            <a:picLocks noChangeAspect="1"/>
          </p:cNvPicPr>
          <p:nvPr/>
        </p:nvPicPr>
        <p:blipFill rotWithShape="1">
          <a:blip r:embed="rId3"/>
          <a:srcRect t="19733"/>
          <a:stretch/>
        </p:blipFill>
        <p:spPr>
          <a:xfrm>
            <a:off x="1201327" y="1028693"/>
            <a:ext cx="9790545" cy="3241662"/>
          </a:xfrm>
          <a:prstGeom prst="rect">
            <a:avLst/>
          </a:prstGeom>
          <a:noFill/>
        </p:spPr>
      </p:pic>
      <p:sp>
        <p:nvSpPr>
          <p:cNvPr id="2" name="Title 1">
            <a:extLst>
              <a:ext uri="{FF2B5EF4-FFF2-40B4-BE49-F238E27FC236}">
                <a16:creationId xmlns:a16="http://schemas.microsoft.com/office/drawing/2014/main" id="{38EC813A-EB11-7344-A17D-6854D87A8C24}"/>
              </a:ext>
            </a:extLst>
          </p:cNvPr>
          <p:cNvSpPr>
            <a:spLocks noGrp="1"/>
          </p:cNvSpPr>
          <p:nvPr>
            <p:ph type="title"/>
          </p:nvPr>
        </p:nvSpPr>
        <p:spPr>
          <a:xfrm>
            <a:off x="360000" y="313407"/>
            <a:ext cx="11473200" cy="648000"/>
          </a:xfrm>
        </p:spPr>
        <p:txBody>
          <a:bodyPr anchor="b">
            <a:normAutofit/>
          </a:bodyPr>
          <a:lstStyle/>
          <a:p>
            <a:r>
              <a:rPr lang="en-NL" dirty="0"/>
              <a:t>Decision Tree Classifer</a:t>
            </a:r>
          </a:p>
        </p:txBody>
      </p:sp>
      <p:sp>
        <p:nvSpPr>
          <p:cNvPr id="4" name="Slide Number Placeholder 3">
            <a:extLst>
              <a:ext uri="{FF2B5EF4-FFF2-40B4-BE49-F238E27FC236}">
                <a16:creationId xmlns:a16="http://schemas.microsoft.com/office/drawing/2014/main" id="{49A41736-B868-004A-A03E-876AEB80BEC3}"/>
              </a:ext>
            </a:extLst>
          </p:cNvPr>
          <p:cNvSpPr>
            <a:spLocks noGrp="1"/>
          </p:cNvSpPr>
          <p:nvPr>
            <p:ph type="sldNum" sz="quarter" idx="12"/>
          </p:nvPr>
        </p:nvSpPr>
        <p:spPr>
          <a:xfrm>
            <a:off x="11448000" y="6156000"/>
            <a:ext cx="489155" cy="324000"/>
          </a:xfrm>
        </p:spPr>
        <p:txBody>
          <a:bodyPr anchor="ctr">
            <a:normAutofit/>
          </a:bodyPr>
          <a:lstStyle/>
          <a:p>
            <a:pPr>
              <a:spcAft>
                <a:spcPts val="600"/>
              </a:spcAft>
            </a:pPr>
            <a:fld id="{B6E27945-FA9B-403D-BA8B-1AE065A8CDA9}" type="slidenum">
              <a:rPr lang="en-US" smtClean="0"/>
              <a:pPr>
                <a:spcAft>
                  <a:spcPts val="600"/>
                </a:spcAft>
              </a:pPr>
              <a:t>30</a:t>
            </a:fld>
            <a:endParaRPr lang="en-US"/>
          </a:p>
        </p:txBody>
      </p:sp>
      <mc:AlternateContent xmlns:mc="http://schemas.openxmlformats.org/markup-compatibility/2006" xmlns:a14="http://schemas.microsoft.com/office/drawing/2010/main">
        <mc:Choice Requires="a14">
          <p:sp>
            <p:nvSpPr>
              <p:cNvPr id="13" name="Text Placeholder 4">
                <a:extLst>
                  <a:ext uri="{FF2B5EF4-FFF2-40B4-BE49-F238E27FC236}">
                    <a16:creationId xmlns:a16="http://schemas.microsoft.com/office/drawing/2014/main" id="{C7B754E4-911F-0EFF-CE78-324A42C23EBF}"/>
                  </a:ext>
                </a:extLst>
              </p:cNvPr>
              <p:cNvSpPr>
                <a:spLocks noGrp="1"/>
              </p:cNvSpPr>
              <p:nvPr>
                <p:ph type="body" sz="quarter" idx="13"/>
              </p:nvPr>
            </p:nvSpPr>
            <p:spPr>
              <a:xfrm>
                <a:off x="360000" y="4846637"/>
                <a:ext cx="11473200" cy="396000"/>
              </a:xfrm>
            </p:spPr>
            <p:txBody>
              <a:bodyPr/>
              <a:lstStyle/>
              <a:p>
                <a:pPr algn="ctr"/>
                <a:r>
                  <a:rPr lang="en-US" sz="3600" dirty="0"/>
                  <a:t>gini = </a:t>
                </a:r>
                <a14:m>
                  <m:oMath xmlns:m="http://schemas.openxmlformats.org/officeDocument/2006/math">
                    <m:r>
                      <a:rPr lang="en-US" sz="3600" b="0" i="1" smtClean="0">
                        <a:latin typeface="Cambria Math" panose="02040503050406030204" pitchFamily="18" charset="0"/>
                      </a:rPr>
                      <m:t>1 −</m:t>
                    </m:r>
                    <m:sSup>
                      <m:sSupPr>
                        <m:ctrlPr>
                          <a:rPr lang="en-US" sz="3600" b="0" i="1" smtClean="0">
                            <a:latin typeface="Cambria Math" panose="02040503050406030204" pitchFamily="18" charset="0"/>
                          </a:rPr>
                        </m:ctrlPr>
                      </m:sSupPr>
                      <m:e>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46</m:t>
                            </m:r>
                          </m:num>
                          <m:den>
                            <m:r>
                              <a:rPr lang="en-US" sz="3600" b="0" i="1" smtClean="0">
                                <a:latin typeface="Cambria Math" panose="02040503050406030204" pitchFamily="18" charset="0"/>
                              </a:rPr>
                              <m:t>130</m:t>
                            </m:r>
                          </m:den>
                        </m:f>
                      </m:e>
                      <m:sup>
                        <m:r>
                          <a:rPr lang="en-US" sz="3600" b="0" i="1" smtClean="0">
                            <a:latin typeface="Cambria Math" panose="02040503050406030204" pitchFamily="18" charset="0"/>
                          </a:rPr>
                          <m:t>2</m:t>
                        </m:r>
                      </m:sup>
                    </m:sSup>
                    <m:r>
                      <a:rPr lang="en-US" sz="3600" b="0" i="1" smtClean="0">
                        <a:latin typeface="Cambria Math" panose="02040503050406030204" pitchFamily="18" charset="0"/>
                      </a:rPr>
                      <m:t>− </m:t>
                    </m:r>
                    <m:sSup>
                      <m:sSupPr>
                        <m:ctrlPr>
                          <a:rPr lang="en-US" sz="3600" b="0" i="1" smtClean="0">
                            <a:latin typeface="Cambria Math" panose="02040503050406030204" pitchFamily="18" charset="0"/>
                          </a:rPr>
                        </m:ctrlPr>
                      </m:sSupPr>
                      <m:e>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84</m:t>
                            </m:r>
                          </m:num>
                          <m:den>
                            <m:r>
                              <a:rPr lang="en-US" sz="3600" b="0" i="1" smtClean="0">
                                <a:latin typeface="Cambria Math" panose="02040503050406030204" pitchFamily="18" charset="0"/>
                              </a:rPr>
                              <m:t>130</m:t>
                            </m:r>
                          </m:den>
                        </m:f>
                      </m:e>
                      <m:sup>
                        <m:r>
                          <a:rPr lang="en-US" sz="3600" b="0" i="1" smtClean="0">
                            <a:latin typeface="Cambria Math" panose="02040503050406030204" pitchFamily="18" charset="0"/>
                          </a:rPr>
                          <m:t>2</m:t>
                        </m:r>
                      </m:sup>
                    </m:sSup>
                  </m:oMath>
                </a14:m>
                <a:r>
                  <a:rPr lang="en-US" sz="3600" dirty="0"/>
                  <a:t>= 0.457…</a:t>
                </a:r>
              </a:p>
            </p:txBody>
          </p:sp>
        </mc:Choice>
        <mc:Fallback xmlns="">
          <p:sp>
            <p:nvSpPr>
              <p:cNvPr id="13" name="Text Placeholder 4">
                <a:extLst>
                  <a:ext uri="{FF2B5EF4-FFF2-40B4-BE49-F238E27FC236}">
                    <a16:creationId xmlns:a16="http://schemas.microsoft.com/office/drawing/2014/main" id="{C7B754E4-911F-0EFF-CE78-324A42C23EBF}"/>
                  </a:ext>
                </a:extLst>
              </p:cNvPr>
              <p:cNvSpPr>
                <a:spLocks noGrp="1" noRot="1" noChangeAspect="1" noMove="1" noResize="1" noEditPoints="1" noAdjustHandles="1" noChangeArrowheads="1" noChangeShapeType="1" noTextEdit="1"/>
              </p:cNvSpPr>
              <p:nvPr>
                <p:ph type="body" sz="quarter" idx="13"/>
              </p:nvPr>
            </p:nvSpPr>
            <p:spPr>
              <a:xfrm>
                <a:off x="360000" y="4846637"/>
                <a:ext cx="11473200" cy="396000"/>
              </a:xfrm>
              <a:blipFill>
                <a:blip r:embed="rId4"/>
                <a:stretch>
                  <a:fillRect t="-90625" b="-68750"/>
                </a:stretch>
              </a:blipFill>
            </p:spPr>
            <p:txBody>
              <a:bodyPr/>
              <a:lstStyle/>
              <a:p>
                <a:r>
                  <a:rPr lang="en-NL">
                    <a:noFill/>
                  </a:rPr>
                  <a:t> </a:t>
                </a:r>
              </a:p>
            </p:txBody>
          </p:sp>
        </mc:Fallback>
      </mc:AlternateContent>
      <p:pic>
        <p:nvPicPr>
          <p:cNvPr id="9" name="Picture 8">
            <a:extLst>
              <a:ext uri="{FF2B5EF4-FFF2-40B4-BE49-F238E27FC236}">
                <a16:creationId xmlns:a16="http://schemas.microsoft.com/office/drawing/2014/main" id="{6C37E506-9A01-FC4D-B396-B0F740931317}"/>
              </a:ext>
            </a:extLst>
          </p:cNvPr>
          <p:cNvPicPr>
            <a:picLocks noChangeAspect="1"/>
          </p:cNvPicPr>
          <p:nvPr/>
        </p:nvPicPr>
        <p:blipFill>
          <a:blip r:embed="rId5"/>
          <a:stretch>
            <a:fillRect/>
          </a:stretch>
        </p:blipFill>
        <p:spPr>
          <a:xfrm>
            <a:off x="1309687" y="1028693"/>
            <a:ext cx="9520238" cy="142876"/>
          </a:xfrm>
          <a:prstGeom prst="rect">
            <a:avLst/>
          </a:prstGeom>
        </p:spPr>
      </p:pic>
    </p:spTree>
    <p:extLst>
      <p:ext uri="{BB962C8B-B14F-4D97-AF65-F5344CB8AC3E}">
        <p14:creationId xmlns:p14="http://schemas.microsoft.com/office/powerpoint/2010/main" val="31386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55C8-F439-AD45-ACE8-8456808E7A93}"/>
              </a:ext>
            </a:extLst>
          </p:cNvPr>
          <p:cNvSpPr>
            <a:spLocks noGrp="1"/>
          </p:cNvSpPr>
          <p:nvPr>
            <p:ph type="title"/>
          </p:nvPr>
        </p:nvSpPr>
        <p:spPr/>
        <p:txBody>
          <a:bodyPr/>
          <a:lstStyle/>
          <a:p>
            <a:r>
              <a:rPr lang="en-NL" dirty="0"/>
              <a:t>Decision Tree Classifer</a:t>
            </a:r>
          </a:p>
        </p:txBody>
      </p:sp>
      <p:sp>
        <p:nvSpPr>
          <p:cNvPr id="3" name="Content Placeholder 2">
            <a:extLst>
              <a:ext uri="{FF2B5EF4-FFF2-40B4-BE49-F238E27FC236}">
                <a16:creationId xmlns:a16="http://schemas.microsoft.com/office/drawing/2014/main" id="{28690529-509B-C04B-9C97-05F86B2FE35D}"/>
              </a:ext>
            </a:extLst>
          </p:cNvPr>
          <p:cNvSpPr>
            <a:spLocks noGrp="1"/>
          </p:cNvSpPr>
          <p:nvPr>
            <p:ph idx="1"/>
          </p:nvPr>
        </p:nvSpPr>
        <p:spPr/>
        <p:txBody>
          <a:bodyPr/>
          <a:lstStyle/>
          <a:p>
            <a:endParaRPr lang="en-NL"/>
          </a:p>
        </p:txBody>
      </p:sp>
      <p:sp>
        <p:nvSpPr>
          <p:cNvPr id="4" name="Slide Number Placeholder 3">
            <a:extLst>
              <a:ext uri="{FF2B5EF4-FFF2-40B4-BE49-F238E27FC236}">
                <a16:creationId xmlns:a16="http://schemas.microsoft.com/office/drawing/2014/main" id="{C0CE84C7-C4AA-F042-B34C-C6AE6CFBBB02}"/>
              </a:ext>
            </a:extLst>
          </p:cNvPr>
          <p:cNvSpPr>
            <a:spLocks noGrp="1"/>
          </p:cNvSpPr>
          <p:nvPr>
            <p:ph type="sldNum" sz="quarter" idx="12"/>
          </p:nvPr>
        </p:nvSpPr>
        <p:spPr/>
        <p:txBody>
          <a:bodyPr/>
          <a:lstStyle/>
          <a:p>
            <a:fld id="{B6E27945-FA9B-403D-BA8B-1AE065A8CDA9}" type="slidenum">
              <a:rPr lang="en-US" smtClean="0"/>
              <a:pPr/>
              <a:t>31</a:t>
            </a:fld>
            <a:endParaRPr lang="en-US"/>
          </a:p>
        </p:txBody>
      </p:sp>
      <p:sp>
        <p:nvSpPr>
          <p:cNvPr id="5" name="Text Placeholder 4">
            <a:extLst>
              <a:ext uri="{FF2B5EF4-FFF2-40B4-BE49-F238E27FC236}">
                <a16:creationId xmlns:a16="http://schemas.microsoft.com/office/drawing/2014/main" id="{53596808-9BD2-254D-B1DC-9AD10BEE4D3D}"/>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0E99B45E-31C9-2F44-9471-4380B099561B}"/>
              </a:ext>
            </a:extLst>
          </p:cNvPr>
          <p:cNvPicPr>
            <a:picLocks noChangeAspect="1"/>
          </p:cNvPicPr>
          <p:nvPr/>
        </p:nvPicPr>
        <p:blipFill>
          <a:blip r:embed="rId3"/>
          <a:stretch>
            <a:fillRect/>
          </a:stretch>
        </p:blipFill>
        <p:spPr>
          <a:xfrm>
            <a:off x="1901987" y="961407"/>
            <a:ext cx="8388026" cy="5788919"/>
          </a:xfrm>
          <a:prstGeom prst="rect">
            <a:avLst/>
          </a:prstGeom>
        </p:spPr>
      </p:pic>
    </p:spTree>
    <p:extLst>
      <p:ext uri="{BB962C8B-B14F-4D97-AF65-F5344CB8AC3E}">
        <p14:creationId xmlns:p14="http://schemas.microsoft.com/office/powerpoint/2010/main" val="2061601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5D4B-5561-564C-8A00-20A96F4F46FF}"/>
              </a:ext>
            </a:extLst>
          </p:cNvPr>
          <p:cNvSpPr>
            <a:spLocks noGrp="1"/>
          </p:cNvSpPr>
          <p:nvPr>
            <p:ph type="title"/>
          </p:nvPr>
        </p:nvSpPr>
        <p:spPr/>
        <p:txBody>
          <a:bodyPr/>
          <a:lstStyle/>
          <a:p>
            <a:r>
              <a:rPr lang="en-NL" dirty="0"/>
              <a:t>Decision Tree Classifer</a:t>
            </a:r>
          </a:p>
        </p:txBody>
      </p:sp>
      <p:sp>
        <p:nvSpPr>
          <p:cNvPr id="4" name="Slide Number Placeholder 3">
            <a:extLst>
              <a:ext uri="{FF2B5EF4-FFF2-40B4-BE49-F238E27FC236}">
                <a16:creationId xmlns:a16="http://schemas.microsoft.com/office/drawing/2014/main" id="{3E969D3A-0B87-4E44-A5EC-4D8198AE6797}"/>
              </a:ext>
            </a:extLst>
          </p:cNvPr>
          <p:cNvSpPr>
            <a:spLocks noGrp="1"/>
          </p:cNvSpPr>
          <p:nvPr>
            <p:ph type="sldNum" sz="quarter" idx="12"/>
          </p:nvPr>
        </p:nvSpPr>
        <p:spPr/>
        <p:txBody>
          <a:bodyPr/>
          <a:lstStyle/>
          <a:p>
            <a:fld id="{B6E27945-FA9B-403D-BA8B-1AE065A8CDA9}" type="slidenum">
              <a:rPr lang="en-US" smtClean="0"/>
              <a:pPr/>
              <a:t>32</a:t>
            </a:fld>
            <a:endParaRPr lang="en-US"/>
          </a:p>
        </p:txBody>
      </p:sp>
      <p:sp>
        <p:nvSpPr>
          <p:cNvPr id="5" name="Text Placeholder 4">
            <a:extLst>
              <a:ext uri="{FF2B5EF4-FFF2-40B4-BE49-F238E27FC236}">
                <a16:creationId xmlns:a16="http://schemas.microsoft.com/office/drawing/2014/main" id="{EB0C2F2F-896E-BE4F-9A34-5CFD0D5F6059}"/>
              </a:ext>
            </a:extLst>
          </p:cNvPr>
          <p:cNvSpPr>
            <a:spLocks noGrp="1"/>
          </p:cNvSpPr>
          <p:nvPr>
            <p:ph type="body" sz="quarter" idx="13"/>
          </p:nvPr>
        </p:nvSpPr>
        <p:spPr/>
        <p:txBody>
          <a:bodyPr/>
          <a:lstStyle/>
          <a:p>
            <a:endParaRPr lang="en-NL" dirty="0"/>
          </a:p>
        </p:txBody>
      </p:sp>
      <p:pic>
        <p:nvPicPr>
          <p:cNvPr id="6" name="Picture 5">
            <a:extLst>
              <a:ext uri="{FF2B5EF4-FFF2-40B4-BE49-F238E27FC236}">
                <a16:creationId xmlns:a16="http://schemas.microsoft.com/office/drawing/2014/main" id="{545D27B3-CD07-C344-9ACD-8E0A0177989A}"/>
              </a:ext>
            </a:extLst>
          </p:cNvPr>
          <p:cNvPicPr>
            <a:picLocks noChangeAspect="1"/>
          </p:cNvPicPr>
          <p:nvPr/>
        </p:nvPicPr>
        <p:blipFill>
          <a:blip r:embed="rId3"/>
          <a:stretch>
            <a:fillRect/>
          </a:stretch>
        </p:blipFill>
        <p:spPr>
          <a:xfrm>
            <a:off x="3365500" y="961407"/>
            <a:ext cx="5461000" cy="3009900"/>
          </a:xfrm>
          <a:prstGeom prst="rect">
            <a:avLst/>
          </a:prstGeom>
        </p:spPr>
      </p:pic>
      <mc:AlternateContent xmlns:mc="http://schemas.openxmlformats.org/markup-compatibility/2006" xmlns:a14="http://schemas.microsoft.com/office/drawing/2010/main">
        <mc:Choice Requires="a14">
          <p:sp>
            <p:nvSpPr>
              <p:cNvPr id="7" name="Text Placeholder 4">
                <a:extLst>
                  <a:ext uri="{FF2B5EF4-FFF2-40B4-BE49-F238E27FC236}">
                    <a16:creationId xmlns:a16="http://schemas.microsoft.com/office/drawing/2014/main" id="{099C1671-BFF2-B04B-96B8-E94618E4819F}"/>
                  </a:ext>
                </a:extLst>
              </p:cNvPr>
              <p:cNvSpPr txBox="1">
                <a:spLocks/>
              </p:cNvSpPr>
              <p:nvPr/>
            </p:nvSpPr>
            <p:spPr>
              <a:xfrm>
                <a:off x="360000" y="4846637"/>
                <a:ext cx="11473200" cy="396000"/>
              </a:xfrm>
              <a:prstGeom prst="rect">
                <a:avLst/>
              </a:prstGeom>
            </p:spPr>
            <p:txBody>
              <a:bodyPr vert="horz" lIns="0" tIns="0" rIns="0" bIns="45720" rtlCol="0">
                <a:noAutofit/>
              </a:bodyPr>
              <a:lstStyle>
                <a:lvl1pPr marL="0" indent="0" algn="l" defTabSz="914400" rtl="0" eaLnBrk="1" latinLnBrk="0" hangingPunct="1">
                  <a:lnSpc>
                    <a:spcPts val="3000"/>
                  </a:lnSpc>
                  <a:spcBef>
                    <a:spcPts val="0"/>
                  </a:spcBef>
                  <a:buFont typeface="Arial" panose="020B0604020202020204" pitchFamily="34" charset="0"/>
                  <a:buNone/>
                  <a:defRPr sz="25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gini = </a:t>
                </a:r>
                <a14:m>
                  <m:oMath xmlns:m="http://schemas.openxmlformats.org/officeDocument/2006/math">
                    <m:r>
                      <a:rPr lang="en-US" sz="3600" i="1" smtClean="0">
                        <a:latin typeface="Cambria Math" panose="02040503050406030204" pitchFamily="18" charset="0"/>
                      </a:rPr>
                      <m:t>1 −</m:t>
                    </m:r>
                    <m:sSup>
                      <m:sSupPr>
                        <m:ctrlPr>
                          <a:rPr lang="en-US" sz="3600" i="1" smtClean="0">
                            <a:latin typeface="Cambria Math" panose="02040503050406030204" pitchFamily="18" charset="0"/>
                          </a:rPr>
                        </m:ctrlPr>
                      </m:sSupPr>
                      <m:e>
                        <m:f>
                          <m:fPr>
                            <m:ctrlPr>
                              <a:rPr lang="en-US" sz="3600" i="1" smtClean="0">
                                <a:latin typeface="Cambria Math" panose="02040503050406030204" pitchFamily="18" charset="0"/>
                              </a:rPr>
                            </m:ctrlPr>
                          </m:fPr>
                          <m:num>
                            <m:r>
                              <a:rPr lang="en-US" sz="3600" b="0" i="1" smtClean="0">
                                <a:latin typeface="Cambria Math" panose="02040503050406030204" pitchFamily="18" charset="0"/>
                              </a:rPr>
                              <m:t>42</m:t>
                            </m:r>
                          </m:num>
                          <m:den>
                            <m:r>
                              <a:rPr lang="en-US" sz="3600" b="0" i="1" smtClean="0">
                                <a:latin typeface="Cambria Math" panose="02040503050406030204" pitchFamily="18" charset="0"/>
                              </a:rPr>
                              <m:t>42</m:t>
                            </m:r>
                          </m:den>
                        </m:f>
                      </m:e>
                      <m:sup>
                        <m:r>
                          <a:rPr lang="en-US" sz="3600" i="1" smtClean="0">
                            <a:latin typeface="Cambria Math" panose="02040503050406030204" pitchFamily="18" charset="0"/>
                          </a:rPr>
                          <m:t>2</m:t>
                        </m:r>
                      </m:sup>
                    </m:sSup>
                    <m:r>
                      <a:rPr lang="en-US" sz="3600" i="1" smtClean="0">
                        <a:latin typeface="Cambria Math" panose="02040503050406030204" pitchFamily="18" charset="0"/>
                      </a:rPr>
                      <m:t>− </m:t>
                    </m:r>
                    <m:sSup>
                      <m:sSupPr>
                        <m:ctrlPr>
                          <a:rPr lang="en-US" sz="3600" i="1" smtClean="0">
                            <a:latin typeface="Cambria Math" panose="02040503050406030204" pitchFamily="18" charset="0"/>
                          </a:rPr>
                        </m:ctrlPr>
                      </m:sSupPr>
                      <m:e>
                        <m:f>
                          <m:fPr>
                            <m:ctrlPr>
                              <a:rPr lang="en-US" sz="3600" i="1" smtClean="0">
                                <a:latin typeface="Cambria Math" panose="02040503050406030204" pitchFamily="18" charset="0"/>
                              </a:rPr>
                            </m:ctrlPr>
                          </m:fPr>
                          <m:num>
                            <m:r>
                              <a:rPr lang="en-US" sz="3600" b="0" i="1" smtClean="0">
                                <a:latin typeface="Cambria Math" panose="02040503050406030204" pitchFamily="18" charset="0"/>
                              </a:rPr>
                              <m:t>0</m:t>
                            </m:r>
                          </m:num>
                          <m:den>
                            <m:r>
                              <a:rPr lang="en-US" sz="3600" b="0" i="1" smtClean="0">
                                <a:latin typeface="Cambria Math" panose="02040503050406030204" pitchFamily="18" charset="0"/>
                              </a:rPr>
                              <m:t>42</m:t>
                            </m:r>
                          </m:den>
                        </m:f>
                      </m:e>
                      <m:sup>
                        <m:r>
                          <a:rPr lang="en-US" sz="3600" i="1" smtClean="0">
                            <a:latin typeface="Cambria Math" panose="02040503050406030204" pitchFamily="18" charset="0"/>
                          </a:rPr>
                          <m:t>2</m:t>
                        </m:r>
                      </m:sup>
                    </m:sSup>
                  </m:oMath>
                </a14:m>
                <a:r>
                  <a:rPr lang="en-US" sz="3600" dirty="0"/>
                  <a:t>= 1 – 1 – 0 = 1</a:t>
                </a:r>
              </a:p>
            </p:txBody>
          </p:sp>
        </mc:Choice>
        <mc:Fallback xmlns="">
          <p:sp>
            <p:nvSpPr>
              <p:cNvPr id="7" name="Text Placeholder 4">
                <a:extLst>
                  <a:ext uri="{FF2B5EF4-FFF2-40B4-BE49-F238E27FC236}">
                    <a16:creationId xmlns:a16="http://schemas.microsoft.com/office/drawing/2014/main" id="{099C1671-BFF2-B04B-96B8-E94618E4819F}"/>
                  </a:ext>
                </a:extLst>
              </p:cNvPr>
              <p:cNvSpPr txBox="1">
                <a:spLocks noRot="1" noChangeAspect="1" noMove="1" noResize="1" noEditPoints="1" noAdjustHandles="1" noChangeArrowheads="1" noChangeShapeType="1" noTextEdit="1"/>
              </p:cNvSpPr>
              <p:nvPr/>
            </p:nvSpPr>
            <p:spPr>
              <a:xfrm>
                <a:off x="360000" y="4846637"/>
                <a:ext cx="11473200" cy="396000"/>
              </a:xfrm>
              <a:prstGeom prst="rect">
                <a:avLst/>
              </a:prstGeom>
              <a:blipFill>
                <a:blip r:embed="rId4"/>
                <a:stretch>
                  <a:fillRect t="-90625" b="-68750"/>
                </a:stretch>
              </a:blipFill>
            </p:spPr>
            <p:txBody>
              <a:bodyPr/>
              <a:lstStyle/>
              <a:p>
                <a:r>
                  <a:rPr lang="en-NL">
                    <a:noFill/>
                  </a:rPr>
                  <a:t> </a:t>
                </a:r>
              </a:p>
            </p:txBody>
          </p:sp>
        </mc:Fallback>
      </mc:AlternateContent>
    </p:spTree>
    <p:extLst>
      <p:ext uri="{BB962C8B-B14F-4D97-AF65-F5344CB8AC3E}">
        <p14:creationId xmlns:p14="http://schemas.microsoft.com/office/powerpoint/2010/main" val="277255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55C8-F439-AD45-ACE8-8456808E7A93}"/>
              </a:ext>
            </a:extLst>
          </p:cNvPr>
          <p:cNvSpPr>
            <a:spLocks noGrp="1"/>
          </p:cNvSpPr>
          <p:nvPr>
            <p:ph type="title"/>
          </p:nvPr>
        </p:nvSpPr>
        <p:spPr/>
        <p:txBody>
          <a:bodyPr/>
          <a:lstStyle/>
          <a:p>
            <a:r>
              <a:rPr lang="en-NL" dirty="0"/>
              <a:t>Decision Tree Classifer</a:t>
            </a:r>
          </a:p>
        </p:txBody>
      </p:sp>
      <p:sp>
        <p:nvSpPr>
          <p:cNvPr id="3" name="Content Placeholder 2">
            <a:extLst>
              <a:ext uri="{FF2B5EF4-FFF2-40B4-BE49-F238E27FC236}">
                <a16:creationId xmlns:a16="http://schemas.microsoft.com/office/drawing/2014/main" id="{28690529-509B-C04B-9C97-05F86B2FE35D}"/>
              </a:ext>
            </a:extLst>
          </p:cNvPr>
          <p:cNvSpPr>
            <a:spLocks noGrp="1"/>
          </p:cNvSpPr>
          <p:nvPr>
            <p:ph idx="1"/>
          </p:nvPr>
        </p:nvSpPr>
        <p:spPr/>
        <p:txBody>
          <a:bodyPr/>
          <a:lstStyle/>
          <a:p>
            <a:endParaRPr lang="en-NL"/>
          </a:p>
        </p:txBody>
      </p:sp>
      <p:sp>
        <p:nvSpPr>
          <p:cNvPr id="4" name="Slide Number Placeholder 3">
            <a:extLst>
              <a:ext uri="{FF2B5EF4-FFF2-40B4-BE49-F238E27FC236}">
                <a16:creationId xmlns:a16="http://schemas.microsoft.com/office/drawing/2014/main" id="{C0CE84C7-C4AA-F042-B34C-C6AE6CFBBB02}"/>
              </a:ext>
            </a:extLst>
          </p:cNvPr>
          <p:cNvSpPr>
            <a:spLocks noGrp="1"/>
          </p:cNvSpPr>
          <p:nvPr>
            <p:ph type="sldNum" sz="quarter" idx="12"/>
          </p:nvPr>
        </p:nvSpPr>
        <p:spPr/>
        <p:txBody>
          <a:bodyPr/>
          <a:lstStyle/>
          <a:p>
            <a:fld id="{B6E27945-FA9B-403D-BA8B-1AE065A8CDA9}" type="slidenum">
              <a:rPr lang="en-US" smtClean="0"/>
              <a:pPr/>
              <a:t>33</a:t>
            </a:fld>
            <a:endParaRPr lang="en-US"/>
          </a:p>
        </p:txBody>
      </p:sp>
      <p:sp>
        <p:nvSpPr>
          <p:cNvPr id="5" name="Text Placeholder 4">
            <a:extLst>
              <a:ext uri="{FF2B5EF4-FFF2-40B4-BE49-F238E27FC236}">
                <a16:creationId xmlns:a16="http://schemas.microsoft.com/office/drawing/2014/main" id="{53596808-9BD2-254D-B1DC-9AD10BEE4D3D}"/>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0E99B45E-31C9-2F44-9471-4380B099561B}"/>
              </a:ext>
            </a:extLst>
          </p:cNvPr>
          <p:cNvPicPr>
            <a:picLocks noChangeAspect="1"/>
          </p:cNvPicPr>
          <p:nvPr/>
        </p:nvPicPr>
        <p:blipFill>
          <a:blip r:embed="rId3"/>
          <a:stretch>
            <a:fillRect/>
          </a:stretch>
        </p:blipFill>
        <p:spPr>
          <a:xfrm>
            <a:off x="1901987" y="961407"/>
            <a:ext cx="8388026" cy="5788919"/>
          </a:xfrm>
          <a:prstGeom prst="rect">
            <a:avLst/>
          </a:prstGeom>
        </p:spPr>
      </p:pic>
    </p:spTree>
    <p:extLst>
      <p:ext uri="{BB962C8B-B14F-4D97-AF65-F5344CB8AC3E}">
        <p14:creationId xmlns:p14="http://schemas.microsoft.com/office/powerpoint/2010/main" val="1942694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5D4B-5561-564C-8A00-20A96F4F46FF}"/>
              </a:ext>
            </a:extLst>
          </p:cNvPr>
          <p:cNvSpPr>
            <a:spLocks noGrp="1"/>
          </p:cNvSpPr>
          <p:nvPr>
            <p:ph type="title"/>
          </p:nvPr>
        </p:nvSpPr>
        <p:spPr/>
        <p:txBody>
          <a:bodyPr/>
          <a:lstStyle/>
          <a:p>
            <a:r>
              <a:rPr lang="en-NL" dirty="0"/>
              <a:t>Decision Tree Classifer</a:t>
            </a:r>
          </a:p>
        </p:txBody>
      </p:sp>
      <p:sp>
        <p:nvSpPr>
          <p:cNvPr id="4" name="Slide Number Placeholder 3">
            <a:extLst>
              <a:ext uri="{FF2B5EF4-FFF2-40B4-BE49-F238E27FC236}">
                <a16:creationId xmlns:a16="http://schemas.microsoft.com/office/drawing/2014/main" id="{3E969D3A-0B87-4E44-A5EC-4D8198AE6797}"/>
              </a:ext>
            </a:extLst>
          </p:cNvPr>
          <p:cNvSpPr>
            <a:spLocks noGrp="1"/>
          </p:cNvSpPr>
          <p:nvPr>
            <p:ph type="sldNum" sz="quarter" idx="12"/>
          </p:nvPr>
        </p:nvSpPr>
        <p:spPr/>
        <p:txBody>
          <a:bodyPr/>
          <a:lstStyle/>
          <a:p>
            <a:fld id="{B6E27945-FA9B-403D-BA8B-1AE065A8CDA9}" type="slidenum">
              <a:rPr lang="en-US" smtClean="0"/>
              <a:pPr/>
              <a:t>34</a:t>
            </a:fld>
            <a:endParaRPr lang="en-US"/>
          </a:p>
        </p:txBody>
      </p:sp>
      <p:sp>
        <p:nvSpPr>
          <p:cNvPr id="5" name="Text Placeholder 4">
            <a:extLst>
              <a:ext uri="{FF2B5EF4-FFF2-40B4-BE49-F238E27FC236}">
                <a16:creationId xmlns:a16="http://schemas.microsoft.com/office/drawing/2014/main" id="{EB0C2F2F-896E-BE4F-9A34-5CFD0D5F6059}"/>
              </a:ext>
            </a:extLst>
          </p:cNvPr>
          <p:cNvSpPr>
            <a:spLocks noGrp="1"/>
          </p:cNvSpPr>
          <p:nvPr>
            <p:ph type="body" sz="quarter" idx="13"/>
          </p:nvPr>
        </p:nvSpPr>
        <p:spPr/>
        <p:txBody>
          <a:bodyPr/>
          <a:lstStyle/>
          <a:p>
            <a:endParaRPr lang="en-NL" dirty="0"/>
          </a:p>
        </p:txBody>
      </p:sp>
      <mc:AlternateContent xmlns:mc="http://schemas.openxmlformats.org/markup-compatibility/2006" xmlns:a14="http://schemas.microsoft.com/office/drawing/2010/main">
        <mc:Choice Requires="a14">
          <p:sp>
            <p:nvSpPr>
              <p:cNvPr id="7" name="Text Placeholder 4">
                <a:extLst>
                  <a:ext uri="{FF2B5EF4-FFF2-40B4-BE49-F238E27FC236}">
                    <a16:creationId xmlns:a16="http://schemas.microsoft.com/office/drawing/2014/main" id="{099C1671-BFF2-B04B-96B8-E94618E4819F}"/>
                  </a:ext>
                </a:extLst>
              </p:cNvPr>
              <p:cNvSpPr txBox="1">
                <a:spLocks/>
              </p:cNvSpPr>
              <p:nvPr/>
            </p:nvSpPr>
            <p:spPr>
              <a:xfrm>
                <a:off x="360000" y="4846637"/>
                <a:ext cx="11473200" cy="396000"/>
              </a:xfrm>
              <a:prstGeom prst="rect">
                <a:avLst/>
              </a:prstGeom>
            </p:spPr>
            <p:txBody>
              <a:bodyPr vert="horz" lIns="0" tIns="0" rIns="0" bIns="45720" rtlCol="0">
                <a:noAutofit/>
              </a:bodyPr>
              <a:lstStyle>
                <a:lvl1pPr marL="0" indent="0" algn="l" defTabSz="914400" rtl="0" eaLnBrk="1" latinLnBrk="0" hangingPunct="1">
                  <a:lnSpc>
                    <a:spcPts val="3000"/>
                  </a:lnSpc>
                  <a:spcBef>
                    <a:spcPts val="0"/>
                  </a:spcBef>
                  <a:buFont typeface="Arial" panose="020B0604020202020204" pitchFamily="34" charset="0"/>
                  <a:buNone/>
                  <a:defRPr sz="25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gini = </a:t>
                </a:r>
                <a14:m>
                  <m:oMath xmlns:m="http://schemas.openxmlformats.org/officeDocument/2006/math">
                    <m:r>
                      <a:rPr lang="en-US" sz="3600" i="1" smtClean="0">
                        <a:latin typeface="Cambria Math" panose="02040503050406030204" pitchFamily="18" charset="0"/>
                      </a:rPr>
                      <m:t>1 −</m:t>
                    </m:r>
                    <m:sSup>
                      <m:sSupPr>
                        <m:ctrlPr>
                          <a:rPr lang="en-US" sz="3600" i="1" smtClean="0">
                            <a:latin typeface="Cambria Math" panose="02040503050406030204" pitchFamily="18" charset="0"/>
                          </a:rPr>
                        </m:ctrlPr>
                      </m:sSupPr>
                      <m:e>
                        <m:f>
                          <m:fPr>
                            <m:ctrlPr>
                              <a:rPr lang="en-US" sz="3600" i="1" smtClean="0">
                                <a:latin typeface="Cambria Math" panose="02040503050406030204" pitchFamily="18" charset="0"/>
                              </a:rPr>
                            </m:ctrlPr>
                          </m:fPr>
                          <m:num>
                            <m:r>
                              <a:rPr lang="en-US" sz="3600" b="0" i="1" smtClean="0">
                                <a:latin typeface="Cambria Math" panose="02040503050406030204" pitchFamily="18" charset="0"/>
                              </a:rPr>
                              <m:t>2</m:t>
                            </m:r>
                          </m:num>
                          <m:den>
                            <m:r>
                              <a:rPr lang="en-US" sz="3600" b="0" i="1" smtClean="0">
                                <a:latin typeface="Cambria Math" panose="02040503050406030204" pitchFamily="18" charset="0"/>
                              </a:rPr>
                              <m:t>84</m:t>
                            </m:r>
                          </m:den>
                        </m:f>
                      </m:e>
                      <m:sup>
                        <m:r>
                          <a:rPr lang="en-US" sz="3600" i="1" smtClean="0">
                            <a:latin typeface="Cambria Math" panose="02040503050406030204" pitchFamily="18" charset="0"/>
                          </a:rPr>
                          <m:t>2</m:t>
                        </m:r>
                      </m:sup>
                    </m:sSup>
                    <m:r>
                      <a:rPr lang="en-US" sz="3600" i="1" smtClean="0">
                        <a:latin typeface="Cambria Math" panose="02040503050406030204" pitchFamily="18" charset="0"/>
                      </a:rPr>
                      <m:t>− </m:t>
                    </m:r>
                    <m:sSup>
                      <m:sSupPr>
                        <m:ctrlPr>
                          <a:rPr lang="en-US" sz="3600" i="1" smtClean="0">
                            <a:latin typeface="Cambria Math" panose="02040503050406030204" pitchFamily="18" charset="0"/>
                          </a:rPr>
                        </m:ctrlPr>
                      </m:sSupPr>
                      <m:e>
                        <m:f>
                          <m:fPr>
                            <m:ctrlPr>
                              <a:rPr lang="en-US" sz="3600" i="1" smtClean="0">
                                <a:latin typeface="Cambria Math" panose="02040503050406030204" pitchFamily="18" charset="0"/>
                              </a:rPr>
                            </m:ctrlPr>
                          </m:fPr>
                          <m:num>
                            <m:r>
                              <a:rPr lang="en-US" sz="3600" b="0" i="1" smtClean="0">
                                <a:latin typeface="Cambria Math" panose="02040503050406030204" pitchFamily="18" charset="0"/>
                              </a:rPr>
                              <m:t>82</m:t>
                            </m:r>
                          </m:num>
                          <m:den>
                            <m:r>
                              <a:rPr lang="en-US" sz="3600" b="0" i="1" smtClean="0">
                                <a:latin typeface="Cambria Math" panose="02040503050406030204" pitchFamily="18" charset="0"/>
                              </a:rPr>
                              <m:t>84</m:t>
                            </m:r>
                          </m:den>
                        </m:f>
                      </m:e>
                      <m:sup>
                        <m:r>
                          <a:rPr lang="en-US" sz="3600" i="1" smtClean="0">
                            <a:latin typeface="Cambria Math" panose="02040503050406030204" pitchFamily="18" charset="0"/>
                          </a:rPr>
                          <m:t>2</m:t>
                        </m:r>
                      </m:sup>
                    </m:sSup>
                  </m:oMath>
                </a14:m>
                <a:r>
                  <a:rPr lang="en-US" sz="3600" dirty="0"/>
                  <a:t>= 0.046</a:t>
                </a:r>
              </a:p>
            </p:txBody>
          </p:sp>
        </mc:Choice>
        <mc:Fallback xmlns="">
          <p:sp>
            <p:nvSpPr>
              <p:cNvPr id="7" name="Text Placeholder 4">
                <a:extLst>
                  <a:ext uri="{FF2B5EF4-FFF2-40B4-BE49-F238E27FC236}">
                    <a16:creationId xmlns:a16="http://schemas.microsoft.com/office/drawing/2014/main" id="{099C1671-BFF2-B04B-96B8-E94618E4819F}"/>
                  </a:ext>
                </a:extLst>
              </p:cNvPr>
              <p:cNvSpPr txBox="1">
                <a:spLocks noRot="1" noChangeAspect="1" noMove="1" noResize="1" noEditPoints="1" noAdjustHandles="1" noChangeArrowheads="1" noChangeShapeType="1" noTextEdit="1"/>
              </p:cNvSpPr>
              <p:nvPr/>
            </p:nvSpPr>
            <p:spPr>
              <a:xfrm>
                <a:off x="360000" y="4846637"/>
                <a:ext cx="11473200" cy="396000"/>
              </a:xfrm>
              <a:prstGeom prst="rect">
                <a:avLst/>
              </a:prstGeom>
              <a:blipFill>
                <a:blip r:embed="rId3"/>
                <a:stretch>
                  <a:fillRect t="-90625" b="-68750"/>
                </a:stretch>
              </a:blipFill>
            </p:spPr>
            <p:txBody>
              <a:bodyPr/>
              <a:lstStyle/>
              <a:p>
                <a:r>
                  <a:rPr lang="en-NL">
                    <a:noFill/>
                  </a:rPr>
                  <a:t> </a:t>
                </a:r>
              </a:p>
            </p:txBody>
          </p:sp>
        </mc:Fallback>
      </mc:AlternateContent>
      <p:pic>
        <p:nvPicPr>
          <p:cNvPr id="3" name="Picture 2">
            <a:extLst>
              <a:ext uri="{FF2B5EF4-FFF2-40B4-BE49-F238E27FC236}">
                <a16:creationId xmlns:a16="http://schemas.microsoft.com/office/drawing/2014/main" id="{EF099086-DA67-7B41-A0BF-545541542C07}"/>
              </a:ext>
            </a:extLst>
          </p:cNvPr>
          <p:cNvPicPr>
            <a:picLocks noChangeAspect="1"/>
          </p:cNvPicPr>
          <p:nvPr/>
        </p:nvPicPr>
        <p:blipFill>
          <a:blip r:embed="rId4"/>
          <a:stretch>
            <a:fillRect/>
          </a:stretch>
        </p:blipFill>
        <p:spPr>
          <a:xfrm>
            <a:off x="3635375" y="961407"/>
            <a:ext cx="4921250" cy="3033357"/>
          </a:xfrm>
          <a:prstGeom prst="rect">
            <a:avLst/>
          </a:prstGeom>
        </p:spPr>
      </p:pic>
    </p:spTree>
    <p:extLst>
      <p:ext uri="{BB962C8B-B14F-4D97-AF65-F5344CB8AC3E}">
        <p14:creationId xmlns:p14="http://schemas.microsoft.com/office/powerpoint/2010/main" val="53259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4D1DB7-253A-2845-B5AE-5BCC687D704D}"/>
              </a:ext>
            </a:extLst>
          </p:cNvPr>
          <p:cNvPicPr>
            <a:picLocks noGrp="1" noChangeAspect="1"/>
          </p:cNvPicPr>
          <p:nvPr>
            <p:ph sz="quarter" idx="15"/>
          </p:nvPr>
        </p:nvPicPr>
        <p:blipFill>
          <a:blip r:embed="rId3"/>
          <a:stretch>
            <a:fillRect/>
          </a:stretch>
        </p:blipFill>
        <p:spPr>
          <a:xfrm>
            <a:off x="3001886" y="960420"/>
            <a:ext cx="6189427" cy="4038600"/>
          </a:xfrm>
          <a:prstGeom prst="rect">
            <a:avLst/>
          </a:prstGeom>
          <a:noFill/>
        </p:spPr>
      </p:pic>
      <p:sp>
        <p:nvSpPr>
          <p:cNvPr id="11" name="Title 2">
            <a:extLst>
              <a:ext uri="{FF2B5EF4-FFF2-40B4-BE49-F238E27FC236}">
                <a16:creationId xmlns:a16="http://schemas.microsoft.com/office/drawing/2014/main" id="{05292458-A021-AD3B-E10F-A2F97F56C0F9}"/>
              </a:ext>
            </a:extLst>
          </p:cNvPr>
          <p:cNvSpPr>
            <a:spLocks noGrp="1"/>
          </p:cNvSpPr>
          <p:nvPr>
            <p:ph type="title"/>
          </p:nvPr>
        </p:nvSpPr>
        <p:spPr>
          <a:xfrm>
            <a:off x="360000" y="313407"/>
            <a:ext cx="11473200" cy="648000"/>
          </a:xfrm>
        </p:spPr>
        <p:txBody>
          <a:bodyPr/>
          <a:lstStyle/>
          <a:p>
            <a:r>
              <a:rPr lang="en-NL" dirty="0"/>
              <a:t>Decision Tree Classifer</a:t>
            </a:r>
            <a:endParaRPr lang="en-US" dirty="0"/>
          </a:p>
        </p:txBody>
      </p:sp>
      <p:sp>
        <p:nvSpPr>
          <p:cNvPr id="4" name="Slide Number Placeholder 3">
            <a:extLst>
              <a:ext uri="{FF2B5EF4-FFF2-40B4-BE49-F238E27FC236}">
                <a16:creationId xmlns:a16="http://schemas.microsoft.com/office/drawing/2014/main" id="{6EDB5B9B-CA70-8F4F-B82E-1B79CA285D86}"/>
              </a:ext>
            </a:extLst>
          </p:cNvPr>
          <p:cNvSpPr>
            <a:spLocks noGrp="1"/>
          </p:cNvSpPr>
          <p:nvPr>
            <p:ph type="sldNum" sz="quarter" idx="12"/>
          </p:nvPr>
        </p:nvSpPr>
        <p:spPr>
          <a:xfrm>
            <a:off x="11448000" y="6156000"/>
            <a:ext cx="489155" cy="324000"/>
          </a:xfrm>
        </p:spPr>
        <p:txBody>
          <a:bodyPr anchor="ctr">
            <a:normAutofit/>
          </a:bodyPr>
          <a:lstStyle/>
          <a:p>
            <a:pPr>
              <a:spcAft>
                <a:spcPts val="600"/>
              </a:spcAft>
            </a:pPr>
            <a:fld id="{B6E27945-FA9B-403D-BA8B-1AE065A8CDA9}" type="slidenum">
              <a:rPr lang="en-US" smtClean="0"/>
              <a:pPr>
                <a:spcAft>
                  <a:spcPts val="600"/>
                </a:spcAft>
              </a:pPr>
              <a:t>35</a:t>
            </a:fld>
            <a:endParaRPr lang="en-US"/>
          </a:p>
        </p:txBody>
      </p:sp>
      <p:sp>
        <p:nvSpPr>
          <p:cNvPr id="13" name="Text Placeholder 4">
            <a:extLst>
              <a:ext uri="{FF2B5EF4-FFF2-40B4-BE49-F238E27FC236}">
                <a16:creationId xmlns:a16="http://schemas.microsoft.com/office/drawing/2014/main" id="{B66766AB-FCC5-C884-6738-34B0438F8AF0}"/>
              </a:ext>
            </a:extLst>
          </p:cNvPr>
          <p:cNvSpPr>
            <a:spLocks noGrp="1"/>
          </p:cNvSpPr>
          <p:nvPr>
            <p:ph type="body" sz="quarter" idx="13"/>
          </p:nvPr>
        </p:nvSpPr>
        <p:spPr>
          <a:xfrm>
            <a:off x="360758" y="989012"/>
            <a:ext cx="11473200" cy="396000"/>
          </a:xfrm>
        </p:spPr>
        <p:txBody>
          <a:bodyPr/>
          <a:lstStyle/>
          <a:p>
            <a:endParaRPr lang="en-US"/>
          </a:p>
        </p:txBody>
      </p:sp>
      <p:sp>
        <p:nvSpPr>
          <p:cNvPr id="9" name="TextBox 8">
            <a:extLst>
              <a:ext uri="{FF2B5EF4-FFF2-40B4-BE49-F238E27FC236}">
                <a16:creationId xmlns:a16="http://schemas.microsoft.com/office/drawing/2014/main" id="{48662980-2A53-F844-AEB1-470F5BAC0F88}"/>
              </a:ext>
            </a:extLst>
          </p:cNvPr>
          <p:cNvSpPr txBox="1"/>
          <p:nvPr/>
        </p:nvSpPr>
        <p:spPr>
          <a:xfrm>
            <a:off x="3081337" y="4933553"/>
            <a:ext cx="3014663" cy="923330"/>
          </a:xfrm>
          <a:prstGeom prst="rect">
            <a:avLst/>
          </a:prstGeom>
          <a:noFill/>
        </p:spPr>
        <p:txBody>
          <a:bodyPr wrap="square" rtlCol="0">
            <a:spAutoFit/>
          </a:bodyPr>
          <a:lstStyle/>
          <a:p>
            <a:pPr algn="ctr"/>
            <a:r>
              <a:rPr lang="en-NL" sz="5400" dirty="0">
                <a:solidFill>
                  <a:schemeClr val="accent4"/>
                </a:solidFill>
              </a:rPr>
              <a:t>?</a:t>
            </a:r>
          </a:p>
        </p:txBody>
      </p:sp>
      <p:sp>
        <p:nvSpPr>
          <p:cNvPr id="10" name="TextBox 9">
            <a:extLst>
              <a:ext uri="{FF2B5EF4-FFF2-40B4-BE49-F238E27FC236}">
                <a16:creationId xmlns:a16="http://schemas.microsoft.com/office/drawing/2014/main" id="{D24883F5-F045-9641-BCCF-79546FCA8374}"/>
              </a:ext>
            </a:extLst>
          </p:cNvPr>
          <p:cNvSpPr txBox="1"/>
          <p:nvPr/>
        </p:nvSpPr>
        <p:spPr>
          <a:xfrm>
            <a:off x="5855815" y="4933553"/>
            <a:ext cx="3014663" cy="923330"/>
          </a:xfrm>
          <a:prstGeom prst="rect">
            <a:avLst/>
          </a:prstGeom>
          <a:noFill/>
        </p:spPr>
        <p:txBody>
          <a:bodyPr wrap="square" rtlCol="0">
            <a:spAutoFit/>
          </a:bodyPr>
          <a:lstStyle/>
          <a:p>
            <a:pPr algn="ctr"/>
            <a:r>
              <a:rPr lang="en-NL" sz="5400" dirty="0">
                <a:solidFill>
                  <a:schemeClr val="accent4"/>
                </a:solidFill>
              </a:rPr>
              <a:t>?</a:t>
            </a:r>
          </a:p>
        </p:txBody>
      </p:sp>
    </p:spTree>
    <p:extLst>
      <p:ext uri="{BB962C8B-B14F-4D97-AF65-F5344CB8AC3E}">
        <p14:creationId xmlns:p14="http://schemas.microsoft.com/office/powerpoint/2010/main" val="4261064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55C8-F439-AD45-ACE8-8456808E7A93}"/>
              </a:ext>
            </a:extLst>
          </p:cNvPr>
          <p:cNvSpPr>
            <a:spLocks noGrp="1"/>
          </p:cNvSpPr>
          <p:nvPr>
            <p:ph type="title"/>
          </p:nvPr>
        </p:nvSpPr>
        <p:spPr/>
        <p:txBody>
          <a:bodyPr/>
          <a:lstStyle/>
          <a:p>
            <a:r>
              <a:rPr lang="en-NL" dirty="0"/>
              <a:t>Decision Tree Classifer</a:t>
            </a:r>
          </a:p>
        </p:txBody>
      </p:sp>
      <p:sp>
        <p:nvSpPr>
          <p:cNvPr id="3" name="Content Placeholder 2">
            <a:extLst>
              <a:ext uri="{FF2B5EF4-FFF2-40B4-BE49-F238E27FC236}">
                <a16:creationId xmlns:a16="http://schemas.microsoft.com/office/drawing/2014/main" id="{28690529-509B-C04B-9C97-05F86B2FE35D}"/>
              </a:ext>
            </a:extLst>
          </p:cNvPr>
          <p:cNvSpPr>
            <a:spLocks noGrp="1"/>
          </p:cNvSpPr>
          <p:nvPr>
            <p:ph idx="1"/>
          </p:nvPr>
        </p:nvSpPr>
        <p:spPr/>
        <p:txBody>
          <a:bodyPr/>
          <a:lstStyle/>
          <a:p>
            <a:endParaRPr lang="en-NL"/>
          </a:p>
        </p:txBody>
      </p:sp>
      <p:sp>
        <p:nvSpPr>
          <p:cNvPr id="4" name="Slide Number Placeholder 3">
            <a:extLst>
              <a:ext uri="{FF2B5EF4-FFF2-40B4-BE49-F238E27FC236}">
                <a16:creationId xmlns:a16="http://schemas.microsoft.com/office/drawing/2014/main" id="{C0CE84C7-C4AA-F042-B34C-C6AE6CFBBB02}"/>
              </a:ext>
            </a:extLst>
          </p:cNvPr>
          <p:cNvSpPr>
            <a:spLocks noGrp="1"/>
          </p:cNvSpPr>
          <p:nvPr>
            <p:ph type="sldNum" sz="quarter" idx="12"/>
          </p:nvPr>
        </p:nvSpPr>
        <p:spPr/>
        <p:txBody>
          <a:bodyPr/>
          <a:lstStyle/>
          <a:p>
            <a:fld id="{B6E27945-FA9B-403D-BA8B-1AE065A8CDA9}" type="slidenum">
              <a:rPr lang="en-US" smtClean="0"/>
              <a:pPr/>
              <a:t>36</a:t>
            </a:fld>
            <a:endParaRPr lang="en-US"/>
          </a:p>
        </p:txBody>
      </p:sp>
      <p:sp>
        <p:nvSpPr>
          <p:cNvPr id="5" name="Text Placeholder 4">
            <a:extLst>
              <a:ext uri="{FF2B5EF4-FFF2-40B4-BE49-F238E27FC236}">
                <a16:creationId xmlns:a16="http://schemas.microsoft.com/office/drawing/2014/main" id="{53596808-9BD2-254D-B1DC-9AD10BEE4D3D}"/>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0E99B45E-31C9-2F44-9471-4380B099561B}"/>
              </a:ext>
            </a:extLst>
          </p:cNvPr>
          <p:cNvPicPr>
            <a:picLocks noChangeAspect="1"/>
          </p:cNvPicPr>
          <p:nvPr/>
        </p:nvPicPr>
        <p:blipFill>
          <a:blip r:embed="rId3"/>
          <a:stretch>
            <a:fillRect/>
          </a:stretch>
        </p:blipFill>
        <p:spPr>
          <a:xfrm>
            <a:off x="1901987" y="961407"/>
            <a:ext cx="8388026" cy="5788919"/>
          </a:xfrm>
          <a:prstGeom prst="rect">
            <a:avLst/>
          </a:prstGeom>
        </p:spPr>
      </p:pic>
    </p:spTree>
    <p:extLst>
      <p:ext uri="{BB962C8B-B14F-4D97-AF65-F5344CB8AC3E}">
        <p14:creationId xmlns:p14="http://schemas.microsoft.com/office/powerpoint/2010/main" val="1207874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4DBCB4-0666-0B42-B2BB-DE32F73FCA6D}"/>
              </a:ext>
            </a:extLst>
          </p:cNvPr>
          <p:cNvPicPr>
            <a:picLocks noChangeAspect="1"/>
          </p:cNvPicPr>
          <p:nvPr/>
        </p:nvPicPr>
        <p:blipFill rotWithShape="1">
          <a:blip r:embed="rId3"/>
          <a:srcRect l="9177" r="7361" b="38418"/>
          <a:stretch/>
        </p:blipFill>
        <p:spPr>
          <a:xfrm>
            <a:off x="1428109" y="989012"/>
            <a:ext cx="9335781" cy="4752963"/>
          </a:xfrm>
          <a:prstGeom prst="rect">
            <a:avLst/>
          </a:prstGeom>
          <a:noFill/>
        </p:spPr>
      </p:pic>
      <p:sp>
        <p:nvSpPr>
          <p:cNvPr id="2" name="Title 1">
            <a:extLst>
              <a:ext uri="{FF2B5EF4-FFF2-40B4-BE49-F238E27FC236}">
                <a16:creationId xmlns:a16="http://schemas.microsoft.com/office/drawing/2014/main" id="{1DE255C8-F439-AD45-ACE8-8456808E7A93}"/>
              </a:ext>
            </a:extLst>
          </p:cNvPr>
          <p:cNvSpPr>
            <a:spLocks noGrp="1"/>
          </p:cNvSpPr>
          <p:nvPr>
            <p:ph type="title"/>
          </p:nvPr>
        </p:nvSpPr>
        <p:spPr>
          <a:xfrm>
            <a:off x="360000" y="313407"/>
            <a:ext cx="11473200" cy="648000"/>
          </a:xfrm>
        </p:spPr>
        <p:txBody>
          <a:bodyPr anchor="b">
            <a:normAutofit/>
          </a:bodyPr>
          <a:lstStyle/>
          <a:p>
            <a:r>
              <a:rPr lang="en-NL" dirty="0"/>
              <a:t>Decision Tree Classifer</a:t>
            </a:r>
          </a:p>
        </p:txBody>
      </p:sp>
      <p:sp>
        <p:nvSpPr>
          <p:cNvPr id="4" name="Slide Number Placeholder 3">
            <a:extLst>
              <a:ext uri="{FF2B5EF4-FFF2-40B4-BE49-F238E27FC236}">
                <a16:creationId xmlns:a16="http://schemas.microsoft.com/office/drawing/2014/main" id="{C0CE84C7-C4AA-F042-B34C-C6AE6CFBBB02}"/>
              </a:ext>
            </a:extLst>
          </p:cNvPr>
          <p:cNvSpPr>
            <a:spLocks noGrp="1"/>
          </p:cNvSpPr>
          <p:nvPr>
            <p:ph type="sldNum" sz="quarter" idx="12"/>
          </p:nvPr>
        </p:nvSpPr>
        <p:spPr>
          <a:xfrm>
            <a:off x="11448000" y="6156000"/>
            <a:ext cx="489155" cy="324000"/>
          </a:xfrm>
        </p:spPr>
        <p:txBody>
          <a:bodyPr anchor="ctr">
            <a:normAutofit/>
          </a:bodyPr>
          <a:lstStyle/>
          <a:p>
            <a:pPr>
              <a:spcAft>
                <a:spcPts val="600"/>
              </a:spcAft>
            </a:pPr>
            <a:fld id="{B6E27945-FA9B-403D-BA8B-1AE065A8CDA9}" type="slidenum">
              <a:rPr lang="en-US" smtClean="0"/>
              <a:pPr>
                <a:spcAft>
                  <a:spcPts val="600"/>
                </a:spcAft>
              </a:pPr>
              <a:t>37</a:t>
            </a:fld>
            <a:endParaRPr lang="en-US"/>
          </a:p>
        </p:txBody>
      </p:sp>
      <p:sp>
        <p:nvSpPr>
          <p:cNvPr id="13" name="Text Placeholder 4">
            <a:extLst>
              <a:ext uri="{FF2B5EF4-FFF2-40B4-BE49-F238E27FC236}">
                <a16:creationId xmlns:a16="http://schemas.microsoft.com/office/drawing/2014/main" id="{2B66B93B-5DE8-41D3-DDFC-A8E5B45CBD50}"/>
              </a:ext>
            </a:extLst>
          </p:cNvPr>
          <p:cNvSpPr>
            <a:spLocks noGrp="1"/>
          </p:cNvSpPr>
          <p:nvPr>
            <p:ph type="body" sz="quarter" idx="13"/>
          </p:nvPr>
        </p:nvSpPr>
        <p:spPr>
          <a:xfrm>
            <a:off x="360758" y="989012"/>
            <a:ext cx="11473200" cy="396000"/>
          </a:xfrm>
        </p:spPr>
        <p:txBody>
          <a:bodyPr/>
          <a:lstStyle/>
          <a:p>
            <a:endParaRPr lang="en-US"/>
          </a:p>
        </p:txBody>
      </p:sp>
      <p:pic>
        <p:nvPicPr>
          <p:cNvPr id="9" name="Picture 8">
            <a:extLst>
              <a:ext uri="{FF2B5EF4-FFF2-40B4-BE49-F238E27FC236}">
                <a16:creationId xmlns:a16="http://schemas.microsoft.com/office/drawing/2014/main" id="{5DDE2E81-3323-5A44-B47C-6AB6A90A6C0F}"/>
              </a:ext>
            </a:extLst>
          </p:cNvPr>
          <p:cNvPicPr>
            <a:picLocks noChangeAspect="1"/>
          </p:cNvPicPr>
          <p:nvPr/>
        </p:nvPicPr>
        <p:blipFill>
          <a:blip r:embed="rId4"/>
          <a:stretch>
            <a:fillRect/>
          </a:stretch>
        </p:blipFill>
        <p:spPr>
          <a:xfrm>
            <a:off x="1816099" y="4365625"/>
            <a:ext cx="2570163" cy="277813"/>
          </a:xfrm>
          <a:prstGeom prst="rect">
            <a:avLst/>
          </a:prstGeom>
        </p:spPr>
      </p:pic>
      <p:pic>
        <p:nvPicPr>
          <p:cNvPr id="10" name="Picture 9">
            <a:extLst>
              <a:ext uri="{FF2B5EF4-FFF2-40B4-BE49-F238E27FC236}">
                <a16:creationId xmlns:a16="http://schemas.microsoft.com/office/drawing/2014/main" id="{877CC5CD-9AAA-CF43-B75F-5C36EB7227B1}"/>
              </a:ext>
            </a:extLst>
          </p:cNvPr>
          <p:cNvPicPr>
            <a:picLocks noChangeAspect="1"/>
          </p:cNvPicPr>
          <p:nvPr/>
        </p:nvPicPr>
        <p:blipFill>
          <a:blip r:embed="rId5"/>
          <a:stretch>
            <a:fillRect/>
          </a:stretch>
        </p:blipFill>
        <p:spPr>
          <a:xfrm>
            <a:off x="7786689" y="4365624"/>
            <a:ext cx="2589211" cy="277813"/>
          </a:xfrm>
          <a:prstGeom prst="rect">
            <a:avLst/>
          </a:prstGeom>
        </p:spPr>
      </p:pic>
      <mc:AlternateContent xmlns:mc="http://schemas.openxmlformats.org/markup-compatibility/2006" xmlns:a14="http://schemas.microsoft.com/office/drawing/2010/main">
        <mc:Choice Requires="a14">
          <p:sp>
            <p:nvSpPr>
              <p:cNvPr id="16" name="Text Placeholder 4">
                <a:extLst>
                  <a:ext uri="{FF2B5EF4-FFF2-40B4-BE49-F238E27FC236}">
                    <a16:creationId xmlns:a16="http://schemas.microsoft.com/office/drawing/2014/main" id="{01488118-57AD-7C4E-8D3A-F4B75688D0B9}"/>
                  </a:ext>
                </a:extLst>
              </p:cNvPr>
              <p:cNvSpPr txBox="1">
                <a:spLocks/>
              </p:cNvSpPr>
              <p:nvPr/>
            </p:nvSpPr>
            <p:spPr>
              <a:xfrm>
                <a:off x="219377" y="6148593"/>
                <a:ext cx="11473200" cy="396000"/>
              </a:xfrm>
              <a:prstGeom prst="rect">
                <a:avLst/>
              </a:prstGeom>
            </p:spPr>
            <p:txBody>
              <a:bodyPr vert="horz" lIns="0" tIns="0" rIns="0" bIns="45720" rtlCol="0">
                <a:noAutofit/>
              </a:bodyPr>
              <a:lstStyle>
                <a:lvl1pPr marL="0" indent="0" algn="l" defTabSz="914400" rtl="0" eaLnBrk="1" latinLnBrk="0" hangingPunct="1">
                  <a:lnSpc>
                    <a:spcPts val="3000"/>
                  </a:lnSpc>
                  <a:spcBef>
                    <a:spcPts val="0"/>
                  </a:spcBef>
                  <a:buFont typeface="Arial" panose="020B0604020202020204" pitchFamily="34" charset="0"/>
                  <a:buNone/>
                  <a:defRPr sz="25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 xmlns:m="http://schemas.openxmlformats.org/officeDocument/2006/math">
                    <m:r>
                      <a:rPr lang="en-US" sz="3600" b="0" i="1" smtClean="0">
                        <a:latin typeface="Cambria Math" panose="02040503050406030204" pitchFamily="18" charset="0"/>
                      </a:rPr>
                      <m:t>0.045 ×</m:t>
                    </m:r>
                    <m:sSup>
                      <m:sSupPr>
                        <m:ctrlPr>
                          <a:rPr lang="en-US" sz="3600" i="1" smtClean="0">
                            <a:latin typeface="Cambria Math" panose="02040503050406030204" pitchFamily="18" charset="0"/>
                          </a:rPr>
                        </m:ctrlPr>
                      </m:sSupPr>
                      <m:e>
                        <m:f>
                          <m:fPr>
                            <m:ctrlPr>
                              <a:rPr lang="en-US" sz="3600" i="1" smtClean="0">
                                <a:latin typeface="Cambria Math" panose="02040503050406030204" pitchFamily="18" charset="0"/>
                              </a:rPr>
                            </m:ctrlPr>
                          </m:fPr>
                          <m:num>
                            <m:r>
                              <a:rPr lang="en-US" sz="3600" b="0" i="1" smtClean="0">
                                <a:latin typeface="Cambria Math" panose="02040503050406030204" pitchFamily="18" charset="0"/>
                              </a:rPr>
                              <m:t>43</m:t>
                            </m:r>
                          </m:num>
                          <m:den>
                            <m:r>
                              <a:rPr lang="en-US" sz="3600" b="0" i="1" smtClean="0">
                                <a:latin typeface="Cambria Math" panose="02040503050406030204" pitchFamily="18" charset="0"/>
                              </a:rPr>
                              <m:t>130</m:t>
                            </m:r>
                          </m:den>
                        </m:f>
                      </m:e>
                      <m:sup/>
                    </m:sSup>
                    <m:r>
                      <a:rPr lang="en-US" sz="3600" b="0" i="1" smtClean="0">
                        <a:latin typeface="Cambria Math" panose="02040503050406030204" pitchFamily="18" charset="0"/>
                      </a:rPr>
                      <m:t>+</m:t>
                    </m:r>
                    <m:r>
                      <a:rPr lang="en-US" sz="3600" i="1">
                        <a:latin typeface="Cambria Math" panose="02040503050406030204" pitchFamily="18" charset="0"/>
                      </a:rPr>
                      <m:t>0.</m:t>
                    </m:r>
                    <m:r>
                      <a:rPr lang="en-US" sz="3600" b="0" i="1" smtClean="0">
                        <a:latin typeface="Cambria Math" panose="02040503050406030204" pitchFamily="18" charset="0"/>
                      </a:rPr>
                      <m:t>088</m:t>
                    </m:r>
                    <m:r>
                      <a:rPr lang="en-US" sz="3600" i="1">
                        <a:latin typeface="Cambria Math" panose="02040503050406030204" pitchFamily="18" charset="0"/>
                      </a:rPr>
                      <m:t> ×</m:t>
                    </m:r>
                    <m:sSup>
                      <m:sSupPr>
                        <m:ctrlPr>
                          <a:rPr lang="en-US" sz="3600" i="1">
                            <a:latin typeface="Cambria Math" panose="02040503050406030204" pitchFamily="18" charset="0"/>
                          </a:rPr>
                        </m:ctrlPr>
                      </m:sSupPr>
                      <m:e>
                        <m:f>
                          <m:fPr>
                            <m:ctrlPr>
                              <a:rPr lang="en-US" sz="3600" i="1">
                                <a:latin typeface="Cambria Math" panose="02040503050406030204" pitchFamily="18" charset="0"/>
                              </a:rPr>
                            </m:ctrlPr>
                          </m:fPr>
                          <m:num>
                            <m:r>
                              <a:rPr lang="en-US" sz="3600" b="0" i="1" smtClean="0">
                                <a:latin typeface="Cambria Math" panose="02040503050406030204" pitchFamily="18" charset="0"/>
                              </a:rPr>
                              <m:t>87</m:t>
                            </m:r>
                          </m:num>
                          <m:den>
                            <m:r>
                              <a:rPr lang="en-US" sz="3600" i="1">
                                <a:latin typeface="Cambria Math" panose="02040503050406030204" pitchFamily="18" charset="0"/>
                              </a:rPr>
                              <m:t>130</m:t>
                            </m:r>
                          </m:den>
                        </m:f>
                      </m:e>
                      <m:sup/>
                    </m:sSup>
                  </m:oMath>
                </a14:m>
                <a:r>
                  <a:rPr lang="en-US" sz="3600" dirty="0"/>
                  <a:t>= 0.074</a:t>
                </a:r>
              </a:p>
            </p:txBody>
          </p:sp>
        </mc:Choice>
        <mc:Fallback xmlns="">
          <p:sp>
            <p:nvSpPr>
              <p:cNvPr id="16" name="Text Placeholder 4">
                <a:extLst>
                  <a:ext uri="{FF2B5EF4-FFF2-40B4-BE49-F238E27FC236}">
                    <a16:creationId xmlns:a16="http://schemas.microsoft.com/office/drawing/2014/main" id="{01488118-57AD-7C4E-8D3A-F4B75688D0B9}"/>
                  </a:ext>
                </a:extLst>
              </p:cNvPr>
              <p:cNvSpPr txBox="1">
                <a:spLocks noRot="1" noChangeAspect="1" noMove="1" noResize="1" noEditPoints="1" noAdjustHandles="1" noChangeArrowheads="1" noChangeShapeType="1" noTextEdit="1"/>
              </p:cNvSpPr>
              <p:nvPr/>
            </p:nvSpPr>
            <p:spPr>
              <a:xfrm>
                <a:off x="219377" y="6148593"/>
                <a:ext cx="11473200" cy="396000"/>
              </a:xfrm>
              <a:prstGeom prst="rect">
                <a:avLst/>
              </a:prstGeom>
              <a:blipFill>
                <a:blip r:embed="rId6"/>
                <a:stretch>
                  <a:fillRect t="-68750" b="-71875"/>
                </a:stretch>
              </a:blipFill>
            </p:spPr>
            <p:txBody>
              <a:bodyPr/>
              <a:lstStyle/>
              <a:p>
                <a:r>
                  <a:rPr lang="en-NL">
                    <a:noFill/>
                  </a:rPr>
                  <a:t> </a:t>
                </a:r>
              </a:p>
            </p:txBody>
          </p:sp>
        </mc:Fallback>
      </mc:AlternateContent>
    </p:spTree>
    <p:extLst>
      <p:ext uri="{BB962C8B-B14F-4D97-AF65-F5344CB8AC3E}">
        <p14:creationId xmlns:p14="http://schemas.microsoft.com/office/powerpoint/2010/main" val="123436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6" grpI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7FE5-90A0-D244-BB86-4C3DDBD3B222}"/>
              </a:ext>
            </a:extLst>
          </p:cNvPr>
          <p:cNvSpPr>
            <a:spLocks noGrp="1"/>
          </p:cNvSpPr>
          <p:nvPr>
            <p:ph type="title"/>
          </p:nvPr>
        </p:nvSpPr>
        <p:spPr/>
        <p:txBody>
          <a:bodyPr/>
          <a:lstStyle/>
          <a:p>
            <a:r>
              <a:rPr lang="en-NL" dirty="0"/>
              <a:t>Penguin 218</a:t>
            </a:r>
          </a:p>
        </p:txBody>
      </p:sp>
      <p:sp>
        <p:nvSpPr>
          <p:cNvPr id="3" name="Slide Number Placeholder 2">
            <a:extLst>
              <a:ext uri="{FF2B5EF4-FFF2-40B4-BE49-F238E27FC236}">
                <a16:creationId xmlns:a16="http://schemas.microsoft.com/office/drawing/2014/main" id="{4F4CEE85-2977-9842-B520-AEE2160AB678}"/>
              </a:ext>
            </a:extLst>
          </p:cNvPr>
          <p:cNvSpPr>
            <a:spLocks noGrp="1"/>
          </p:cNvSpPr>
          <p:nvPr>
            <p:ph type="sldNum" sz="quarter" idx="12"/>
          </p:nvPr>
        </p:nvSpPr>
        <p:spPr/>
        <p:txBody>
          <a:bodyPr/>
          <a:lstStyle/>
          <a:p>
            <a:fld id="{B6E27945-FA9B-403D-BA8B-1AE065A8CDA9}" type="slidenum">
              <a:rPr lang="en-US" smtClean="0"/>
              <a:pPr/>
              <a:t>38</a:t>
            </a:fld>
            <a:endParaRPr lang="en-US"/>
          </a:p>
        </p:txBody>
      </p:sp>
      <p:sp>
        <p:nvSpPr>
          <p:cNvPr id="5" name="Text Placeholder 4">
            <a:extLst>
              <a:ext uri="{FF2B5EF4-FFF2-40B4-BE49-F238E27FC236}">
                <a16:creationId xmlns:a16="http://schemas.microsoft.com/office/drawing/2014/main" id="{B5C2BAC5-1F66-1545-A00A-1283A2554164}"/>
              </a:ext>
            </a:extLst>
          </p:cNvPr>
          <p:cNvSpPr>
            <a:spLocks noGrp="1"/>
          </p:cNvSpPr>
          <p:nvPr>
            <p:ph type="body" sz="quarter" idx="16"/>
          </p:nvPr>
        </p:nvSpPr>
        <p:spPr/>
        <p:txBody>
          <a:bodyPr/>
          <a:lstStyle/>
          <a:p>
            <a:pPr marL="285750" indent="-285750">
              <a:buFont typeface="Arial" panose="020B0604020202020204" pitchFamily="34" charset="0"/>
              <a:buChar char="•"/>
            </a:pPr>
            <a:r>
              <a:rPr lang="en-NL" sz="2400" dirty="0"/>
              <a:t>Flipper length: 210mm</a:t>
            </a:r>
          </a:p>
          <a:p>
            <a:pPr marL="285750" indent="-285750">
              <a:buFont typeface="Arial" panose="020B0604020202020204" pitchFamily="34" charset="0"/>
              <a:buChar char="•"/>
            </a:pPr>
            <a:r>
              <a:rPr lang="en-GB" sz="2400" dirty="0"/>
              <a:t>B</a:t>
            </a:r>
            <a:r>
              <a:rPr lang="en-NL" sz="2400" dirty="0"/>
              <a:t>ody mass: 4100g</a:t>
            </a:r>
          </a:p>
          <a:p>
            <a:pPr marL="285750" indent="-285750">
              <a:buFont typeface="Arial" panose="020B0604020202020204" pitchFamily="34" charset="0"/>
              <a:buChar char="•"/>
            </a:pPr>
            <a:endParaRPr lang="en-NL" dirty="0"/>
          </a:p>
        </p:txBody>
      </p:sp>
      <p:sp>
        <p:nvSpPr>
          <p:cNvPr id="7" name="Text Placeholder 6">
            <a:extLst>
              <a:ext uri="{FF2B5EF4-FFF2-40B4-BE49-F238E27FC236}">
                <a16:creationId xmlns:a16="http://schemas.microsoft.com/office/drawing/2014/main" id="{9F80A9E1-91C2-0741-88D5-ECCF122229D1}"/>
              </a:ext>
            </a:extLst>
          </p:cNvPr>
          <p:cNvSpPr>
            <a:spLocks noGrp="1"/>
          </p:cNvSpPr>
          <p:nvPr>
            <p:ph type="body" sz="quarter" idx="15"/>
          </p:nvPr>
        </p:nvSpPr>
        <p:spPr/>
        <p:txBody>
          <a:bodyPr/>
          <a:lstStyle/>
          <a:p>
            <a:endParaRPr lang="en-NL" dirty="0"/>
          </a:p>
        </p:txBody>
      </p:sp>
      <p:pic>
        <p:nvPicPr>
          <p:cNvPr id="12" name="Picture 11">
            <a:extLst>
              <a:ext uri="{FF2B5EF4-FFF2-40B4-BE49-F238E27FC236}">
                <a16:creationId xmlns:a16="http://schemas.microsoft.com/office/drawing/2014/main" id="{A921316E-9A55-2642-AF42-6B0B93133963}"/>
              </a:ext>
            </a:extLst>
          </p:cNvPr>
          <p:cNvPicPr>
            <a:picLocks noChangeAspect="1"/>
          </p:cNvPicPr>
          <p:nvPr/>
        </p:nvPicPr>
        <p:blipFill>
          <a:blip r:embed="rId3"/>
          <a:stretch>
            <a:fillRect/>
          </a:stretch>
        </p:blipFill>
        <p:spPr>
          <a:xfrm>
            <a:off x="5143618" y="119054"/>
            <a:ext cx="7048382" cy="4864376"/>
          </a:xfrm>
          <a:prstGeom prst="rect">
            <a:avLst/>
          </a:prstGeom>
        </p:spPr>
      </p:pic>
      <p:pic>
        <p:nvPicPr>
          <p:cNvPr id="13" name="Picture 2" descr="Chinstrap penguin : r/aww">
            <a:extLst>
              <a:ext uri="{FF2B5EF4-FFF2-40B4-BE49-F238E27FC236}">
                <a16:creationId xmlns:a16="http://schemas.microsoft.com/office/drawing/2014/main" id="{C51F18D4-7531-694E-9932-FF646DE06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37" y="3396211"/>
            <a:ext cx="3362325" cy="22425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C693624-7C54-084B-9381-B39F4A575C19}"/>
              </a:ext>
            </a:extLst>
          </p:cNvPr>
          <p:cNvSpPr/>
          <p:nvPr/>
        </p:nvSpPr>
        <p:spPr>
          <a:xfrm>
            <a:off x="7376430" y="5794780"/>
            <a:ext cx="2582758" cy="523220"/>
          </a:xfrm>
          <a:prstGeom prst="rect">
            <a:avLst/>
          </a:prstGeom>
        </p:spPr>
        <p:txBody>
          <a:bodyPr wrap="none">
            <a:spAutoFit/>
          </a:bodyPr>
          <a:lstStyle/>
          <a:p>
            <a:pPr algn="ctr"/>
            <a:r>
              <a:rPr lang="en-NL" sz="2800" dirty="0"/>
              <a:t>Predict Gentoo</a:t>
            </a:r>
          </a:p>
        </p:txBody>
      </p:sp>
      <p:cxnSp>
        <p:nvCxnSpPr>
          <p:cNvPr id="15" name="Straight Arrow Connector 14">
            <a:extLst>
              <a:ext uri="{FF2B5EF4-FFF2-40B4-BE49-F238E27FC236}">
                <a16:creationId xmlns:a16="http://schemas.microsoft.com/office/drawing/2014/main" id="{1A135BF6-3572-444D-B160-C987AF284454}"/>
              </a:ext>
            </a:extLst>
          </p:cNvPr>
          <p:cNvCxnSpPr>
            <a:stCxn id="10" idx="0"/>
          </p:cNvCxnSpPr>
          <p:nvPr/>
        </p:nvCxnSpPr>
        <p:spPr>
          <a:xfrm flipV="1">
            <a:off x="8667809" y="4872038"/>
            <a:ext cx="2362141" cy="922742"/>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443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7FE5-90A0-D244-BB86-4C3DDBD3B222}"/>
              </a:ext>
            </a:extLst>
          </p:cNvPr>
          <p:cNvSpPr>
            <a:spLocks noGrp="1"/>
          </p:cNvSpPr>
          <p:nvPr>
            <p:ph type="title"/>
          </p:nvPr>
        </p:nvSpPr>
        <p:spPr/>
        <p:txBody>
          <a:bodyPr/>
          <a:lstStyle/>
          <a:p>
            <a:r>
              <a:rPr lang="en-NL" dirty="0"/>
              <a:t>Penguin 218</a:t>
            </a:r>
          </a:p>
        </p:txBody>
      </p:sp>
      <p:sp>
        <p:nvSpPr>
          <p:cNvPr id="3" name="Slide Number Placeholder 2">
            <a:extLst>
              <a:ext uri="{FF2B5EF4-FFF2-40B4-BE49-F238E27FC236}">
                <a16:creationId xmlns:a16="http://schemas.microsoft.com/office/drawing/2014/main" id="{4F4CEE85-2977-9842-B520-AEE2160AB678}"/>
              </a:ext>
            </a:extLst>
          </p:cNvPr>
          <p:cNvSpPr>
            <a:spLocks noGrp="1"/>
          </p:cNvSpPr>
          <p:nvPr>
            <p:ph type="sldNum" sz="quarter" idx="12"/>
          </p:nvPr>
        </p:nvSpPr>
        <p:spPr/>
        <p:txBody>
          <a:bodyPr/>
          <a:lstStyle/>
          <a:p>
            <a:fld id="{B6E27945-FA9B-403D-BA8B-1AE065A8CDA9}" type="slidenum">
              <a:rPr lang="en-US" smtClean="0"/>
              <a:pPr/>
              <a:t>39</a:t>
            </a:fld>
            <a:endParaRPr lang="en-US"/>
          </a:p>
        </p:txBody>
      </p:sp>
      <p:sp>
        <p:nvSpPr>
          <p:cNvPr id="5" name="Text Placeholder 4">
            <a:extLst>
              <a:ext uri="{FF2B5EF4-FFF2-40B4-BE49-F238E27FC236}">
                <a16:creationId xmlns:a16="http://schemas.microsoft.com/office/drawing/2014/main" id="{B5C2BAC5-1F66-1545-A00A-1283A2554164}"/>
              </a:ext>
            </a:extLst>
          </p:cNvPr>
          <p:cNvSpPr>
            <a:spLocks noGrp="1"/>
          </p:cNvSpPr>
          <p:nvPr>
            <p:ph type="body" sz="quarter" idx="16"/>
          </p:nvPr>
        </p:nvSpPr>
        <p:spPr/>
        <p:txBody>
          <a:bodyPr/>
          <a:lstStyle/>
          <a:p>
            <a:pPr marL="285750" indent="-285750">
              <a:buFont typeface="Arial" panose="020B0604020202020204" pitchFamily="34" charset="0"/>
              <a:buChar char="•"/>
            </a:pPr>
            <a:r>
              <a:rPr lang="en-NL" sz="2400" dirty="0"/>
              <a:t>Flipper length: 210mm</a:t>
            </a:r>
          </a:p>
          <a:p>
            <a:pPr marL="285750" indent="-285750">
              <a:buFont typeface="Arial" panose="020B0604020202020204" pitchFamily="34" charset="0"/>
              <a:buChar char="•"/>
            </a:pPr>
            <a:r>
              <a:rPr lang="en-GB" sz="2400" dirty="0"/>
              <a:t>B</a:t>
            </a:r>
            <a:r>
              <a:rPr lang="en-NL" sz="2400" dirty="0"/>
              <a:t>ody mass: </a:t>
            </a:r>
            <a:r>
              <a:rPr lang="en-NL" sz="2400" dirty="0">
                <a:solidFill>
                  <a:schemeClr val="accent4"/>
                </a:solidFill>
              </a:rPr>
              <a:t>4070g</a:t>
            </a:r>
          </a:p>
          <a:p>
            <a:pPr marL="285750" indent="-285750">
              <a:buFont typeface="Arial" panose="020B0604020202020204" pitchFamily="34" charset="0"/>
              <a:buChar char="•"/>
            </a:pPr>
            <a:endParaRPr lang="en-NL" dirty="0"/>
          </a:p>
        </p:txBody>
      </p:sp>
      <p:sp>
        <p:nvSpPr>
          <p:cNvPr id="7" name="Text Placeholder 6">
            <a:extLst>
              <a:ext uri="{FF2B5EF4-FFF2-40B4-BE49-F238E27FC236}">
                <a16:creationId xmlns:a16="http://schemas.microsoft.com/office/drawing/2014/main" id="{9F80A9E1-91C2-0741-88D5-ECCF122229D1}"/>
              </a:ext>
            </a:extLst>
          </p:cNvPr>
          <p:cNvSpPr>
            <a:spLocks noGrp="1"/>
          </p:cNvSpPr>
          <p:nvPr>
            <p:ph type="body" sz="quarter" idx="15"/>
          </p:nvPr>
        </p:nvSpPr>
        <p:spPr/>
        <p:txBody>
          <a:bodyPr/>
          <a:lstStyle/>
          <a:p>
            <a:endParaRPr lang="en-NL" dirty="0"/>
          </a:p>
        </p:txBody>
      </p:sp>
      <p:pic>
        <p:nvPicPr>
          <p:cNvPr id="12" name="Picture 11">
            <a:extLst>
              <a:ext uri="{FF2B5EF4-FFF2-40B4-BE49-F238E27FC236}">
                <a16:creationId xmlns:a16="http://schemas.microsoft.com/office/drawing/2014/main" id="{A921316E-9A55-2642-AF42-6B0B93133963}"/>
              </a:ext>
            </a:extLst>
          </p:cNvPr>
          <p:cNvPicPr>
            <a:picLocks noChangeAspect="1"/>
          </p:cNvPicPr>
          <p:nvPr/>
        </p:nvPicPr>
        <p:blipFill>
          <a:blip r:embed="rId3"/>
          <a:stretch>
            <a:fillRect/>
          </a:stretch>
        </p:blipFill>
        <p:spPr>
          <a:xfrm>
            <a:off x="5143618" y="119054"/>
            <a:ext cx="7048382" cy="4864376"/>
          </a:xfrm>
          <a:prstGeom prst="rect">
            <a:avLst/>
          </a:prstGeom>
        </p:spPr>
      </p:pic>
      <p:pic>
        <p:nvPicPr>
          <p:cNvPr id="13" name="Picture 2" descr="Chinstrap penguin : r/aww">
            <a:extLst>
              <a:ext uri="{FF2B5EF4-FFF2-40B4-BE49-F238E27FC236}">
                <a16:creationId xmlns:a16="http://schemas.microsoft.com/office/drawing/2014/main" id="{C51F18D4-7531-694E-9932-FF646DE06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37" y="3396211"/>
            <a:ext cx="3362325" cy="22425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70B69BC-A41E-024B-A15D-C3C4D1210C71}"/>
              </a:ext>
            </a:extLst>
          </p:cNvPr>
          <p:cNvSpPr/>
          <p:nvPr/>
        </p:nvSpPr>
        <p:spPr>
          <a:xfrm>
            <a:off x="7196092" y="5794780"/>
            <a:ext cx="2943434" cy="523220"/>
          </a:xfrm>
          <a:prstGeom prst="rect">
            <a:avLst/>
          </a:prstGeom>
        </p:spPr>
        <p:txBody>
          <a:bodyPr wrap="none">
            <a:spAutoFit/>
          </a:bodyPr>
          <a:lstStyle/>
          <a:p>
            <a:pPr algn="ctr"/>
            <a:r>
              <a:rPr lang="en-NL" sz="2800" dirty="0"/>
              <a:t>Predict Chinstrap</a:t>
            </a:r>
          </a:p>
        </p:txBody>
      </p:sp>
      <p:cxnSp>
        <p:nvCxnSpPr>
          <p:cNvPr id="11" name="Straight Arrow Connector 10">
            <a:extLst>
              <a:ext uri="{FF2B5EF4-FFF2-40B4-BE49-F238E27FC236}">
                <a16:creationId xmlns:a16="http://schemas.microsoft.com/office/drawing/2014/main" id="{A7C52BDB-AB6B-0E4E-83A4-830D95901A77}"/>
              </a:ext>
            </a:extLst>
          </p:cNvPr>
          <p:cNvCxnSpPr>
            <a:cxnSpLocks/>
          </p:cNvCxnSpPr>
          <p:nvPr/>
        </p:nvCxnSpPr>
        <p:spPr>
          <a:xfrm flipV="1">
            <a:off x="8667809" y="4983430"/>
            <a:ext cx="404754" cy="81135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074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9858E-C168-894F-AD2A-6D671B881708}"/>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6C4A687-F267-5B49-B784-1BCE8E3E6250}"/>
              </a:ext>
            </a:extLst>
          </p:cNvPr>
          <p:cNvSpPr>
            <a:spLocks noGrp="1"/>
          </p:cNvSpPr>
          <p:nvPr>
            <p:ph idx="1"/>
          </p:nvPr>
        </p:nvSpPr>
        <p:spPr/>
        <p:txBody>
          <a:bodyPr/>
          <a:lstStyle/>
          <a:p>
            <a:endParaRPr lang="en-NL"/>
          </a:p>
        </p:txBody>
      </p:sp>
      <p:sp>
        <p:nvSpPr>
          <p:cNvPr id="4" name="Slide Number Placeholder 3">
            <a:extLst>
              <a:ext uri="{FF2B5EF4-FFF2-40B4-BE49-F238E27FC236}">
                <a16:creationId xmlns:a16="http://schemas.microsoft.com/office/drawing/2014/main" id="{E8651B37-D63D-1B46-835C-D90A8210C96A}"/>
              </a:ext>
            </a:extLst>
          </p:cNvPr>
          <p:cNvSpPr>
            <a:spLocks noGrp="1"/>
          </p:cNvSpPr>
          <p:nvPr>
            <p:ph type="sldNum" sz="quarter" idx="12"/>
          </p:nvPr>
        </p:nvSpPr>
        <p:spPr/>
        <p:txBody>
          <a:bodyPr/>
          <a:lstStyle/>
          <a:p>
            <a:fld id="{B6E27945-FA9B-403D-BA8B-1AE065A8CDA9}" type="slidenum">
              <a:rPr lang="en-US" smtClean="0"/>
              <a:pPr/>
              <a:t>4</a:t>
            </a:fld>
            <a:endParaRPr lang="en-US"/>
          </a:p>
        </p:txBody>
      </p:sp>
      <p:sp>
        <p:nvSpPr>
          <p:cNvPr id="5" name="Text Placeholder 4">
            <a:extLst>
              <a:ext uri="{FF2B5EF4-FFF2-40B4-BE49-F238E27FC236}">
                <a16:creationId xmlns:a16="http://schemas.microsoft.com/office/drawing/2014/main" id="{97A10AAF-847A-B047-9905-91449D6980FC}"/>
              </a:ext>
            </a:extLst>
          </p:cNvPr>
          <p:cNvSpPr>
            <a:spLocks noGrp="1"/>
          </p:cNvSpPr>
          <p:nvPr>
            <p:ph type="body" sz="quarter" idx="13"/>
          </p:nvPr>
        </p:nvSpPr>
        <p:spPr/>
        <p:txBody>
          <a:bodyPr/>
          <a:lstStyle/>
          <a:p>
            <a:endParaRPr lang="en-NL"/>
          </a:p>
        </p:txBody>
      </p:sp>
      <p:pic>
        <p:nvPicPr>
          <p:cNvPr id="7" name="Picture 6">
            <a:extLst>
              <a:ext uri="{FF2B5EF4-FFF2-40B4-BE49-F238E27FC236}">
                <a16:creationId xmlns:a16="http://schemas.microsoft.com/office/drawing/2014/main" id="{842F2D1A-851F-B04B-BA6B-43AD51C2ECB7}"/>
              </a:ext>
            </a:extLst>
          </p:cNvPr>
          <p:cNvPicPr>
            <a:picLocks noChangeAspect="1"/>
          </p:cNvPicPr>
          <p:nvPr/>
        </p:nvPicPr>
        <p:blipFill>
          <a:blip r:embed="rId3"/>
          <a:stretch>
            <a:fillRect/>
          </a:stretch>
        </p:blipFill>
        <p:spPr>
          <a:xfrm>
            <a:off x="0" y="467853"/>
            <a:ext cx="12192000" cy="5270942"/>
          </a:xfrm>
          <a:prstGeom prst="rect">
            <a:avLst/>
          </a:prstGeom>
        </p:spPr>
      </p:pic>
    </p:spTree>
    <p:extLst>
      <p:ext uri="{BB962C8B-B14F-4D97-AF65-F5344CB8AC3E}">
        <p14:creationId xmlns:p14="http://schemas.microsoft.com/office/powerpoint/2010/main" val="4245008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947738" y="2226874"/>
            <a:ext cx="4787120" cy="1325563"/>
          </a:xfrm>
        </p:spPr>
        <p:txBody>
          <a:bodyPr anchor="t">
            <a:normAutofit/>
          </a:bodyPr>
          <a:lstStyle/>
          <a:p>
            <a:r>
              <a:rPr lang="en-NL" sz="3100" dirty="0"/>
              <a:t>The inherent interpretability of ML models</a:t>
            </a:r>
          </a:p>
        </p:txBody>
      </p:sp>
      <p:sp>
        <p:nvSpPr>
          <p:cNvPr id="7" name="Title 1">
            <a:extLst>
              <a:ext uri="{FF2B5EF4-FFF2-40B4-BE49-F238E27FC236}">
                <a16:creationId xmlns:a16="http://schemas.microsoft.com/office/drawing/2014/main" id="{7B08F056-CC8D-3446-BB76-4BB2AEF86FB5}"/>
              </a:ext>
            </a:extLst>
          </p:cNvPr>
          <p:cNvSpPr txBox="1">
            <a:spLocks/>
          </p:cNvSpPr>
          <p:nvPr/>
        </p:nvSpPr>
        <p:spPr>
          <a:xfrm>
            <a:off x="359400" y="341951"/>
            <a:ext cx="11473200" cy="648000"/>
          </a:xfrm>
          <a:prstGeom prst="rect">
            <a:avLst/>
          </a:prstGeom>
        </p:spPr>
        <p:txBody>
          <a:bodyPr vert="horz" lIns="0" tIns="45720" rIns="90000" bIns="45720" rtlCol="0" anchor="t" anchorCtr="0">
            <a:noAutofit/>
          </a:bodyPr>
          <a:lstStyle>
            <a:lvl1pPr algn="l" defTabSz="914400" rtl="0" eaLnBrk="1" latinLnBrk="0" hangingPunct="1">
              <a:lnSpc>
                <a:spcPts val="3600"/>
              </a:lnSpc>
              <a:spcBef>
                <a:spcPct val="0"/>
              </a:spcBef>
              <a:buNone/>
              <a:defRPr sz="3600" b="1" i="0" kern="1200">
                <a:solidFill>
                  <a:srgbClr val="FFFFFF"/>
                </a:solidFill>
                <a:latin typeface="Museo Sans 700" panose="02000000000000000000" pitchFamily="2" charset="77"/>
                <a:ea typeface="+mj-ea"/>
                <a:cs typeface="+mj-cs"/>
              </a:defRPr>
            </a:lvl1pPr>
          </a:lstStyle>
          <a:p>
            <a:r>
              <a:rPr lang="en-NL" dirty="0"/>
              <a:t>Support Vector Machine Classifer</a:t>
            </a:r>
          </a:p>
        </p:txBody>
      </p:sp>
      <p:pic>
        <p:nvPicPr>
          <p:cNvPr id="10" name="Picture 2">
            <a:extLst>
              <a:ext uri="{FF2B5EF4-FFF2-40B4-BE49-F238E27FC236}">
                <a16:creationId xmlns:a16="http://schemas.microsoft.com/office/drawing/2014/main" id="{9F214C11-96DB-4641-9E9E-73F419678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527" y="2098087"/>
            <a:ext cx="5417381" cy="4121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630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32701-333D-2F46-AA96-AE70C22D6887}"/>
              </a:ext>
            </a:extLst>
          </p:cNvPr>
          <p:cNvSpPr>
            <a:spLocks noGrp="1"/>
          </p:cNvSpPr>
          <p:nvPr>
            <p:ph type="title"/>
          </p:nvPr>
        </p:nvSpPr>
        <p:spPr>
          <a:xfrm>
            <a:off x="360000" y="313407"/>
            <a:ext cx="11473200" cy="648000"/>
          </a:xfrm>
        </p:spPr>
        <p:txBody>
          <a:bodyPr anchor="b">
            <a:normAutofit/>
          </a:bodyPr>
          <a:lstStyle/>
          <a:p>
            <a:r>
              <a:rPr lang="en-NL" dirty="0"/>
              <a:t>Support Vector Machine Classifier</a:t>
            </a:r>
          </a:p>
        </p:txBody>
      </p:sp>
      <p:sp>
        <p:nvSpPr>
          <p:cNvPr id="4" name="Slide Number Placeholder 3">
            <a:extLst>
              <a:ext uri="{FF2B5EF4-FFF2-40B4-BE49-F238E27FC236}">
                <a16:creationId xmlns:a16="http://schemas.microsoft.com/office/drawing/2014/main" id="{6CA2DD54-2049-3849-9FD4-5E3E360F8CD1}"/>
              </a:ext>
            </a:extLst>
          </p:cNvPr>
          <p:cNvSpPr>
            <a:spLocks noGrp="1"/>
          </p:cNvSpPr>
          <p:nvPr>
            <p:ph type="sldNum" sz="quarter" idx="12"/>
          </p:nvPr>
        </p:nvSpPr>
        <p:spPr>
          <a:xfrm>
            <a:off x="11448000" y="6156000"/>
            <a:ext cx="489155" cy="324000"/>
          </a:xfrm>
        </p:spPr>
        <p:txBody>
          <a:bodyPr anchor="ctr">
            <a:normAutofit/>
          </a:bodyPr>
          <a:lstStyle/>
          <a:p>
            <a:pPr>
              <a:spcAft>
                <a:spcPts val="600"/>
              </a:spcAft>
            </a:pPr>
            <a:fld id="{B6E27945-FA9B-403D-BA8B-1AE065A8CDA9}" type="slidenum">
              <a:rPr lang="en-US" smtClean="0"/>
              <a:pPr>
                <a:spcAft>
                  <a:spcPts val="600"/>
                </a:spcAft>
              </a:pPr>
              <a:t>41</a:t>
            </a:fld>
            <a:endParaRPr lang="en-US"/>
          </a:p>
        </p:txBody>
      </p:sp>
      <p:sp>
        <p:nvSpPr>
          <p:cNvPr id="11" name="Text Placeholder 4">
            <a:extLst>
              <a:ext uri="{FF2B5EF4-FFF2-40B4-BE49-F238E27FC236}">
                <a16:creationId xmlns:a16="http://schemas.microsoft.com/office/drawing/2014/main" id="{7972C3B6-F837-0AD2-05C8-A2FFEA1D7227}"/>
              </a:ext>
            </a:extLst>
          </p:cNvPr>
          <p:cNvSpPr>
            <a:spLocks noGrp="1"/>
          </p:cNvSpPr>
          <p:nvPr>
            <p:ph type="body" sz="quarter" idx="13"/>
          </p:nvPr>
        </p:nvSpPr>
        <p:spPr>
          <a:xfrm>
            <a:off x="360758" y="989012"/>
            <a:ext cx="11473200" cy="396000"/>
          </a:xfrm>
        </p:spPr>
        <p:txBody>
          <a:bodyPr/>
          <a:lstStyle/>
          <a:p>
            <a:endParaRPr lang="en-US"/>
          </a:p>
        </p:txBody>
      </p:sp>
      <p:sp>
        <p:nvSpPr>
          <p:cNvPr id="9" name="Rectangle 8">
            <a:extLst>
              <a:ext uri="{FF2B5EF4-FFF2-40B4-BE49-F238E27FC236}">
                <a16:creationId xmlns:a16="http://schemas.microsoft.com/office/drawing/2014/main" id="{86862B38-E3E1-8F46-A9F9-9E5FB6C43AE4}"/>
              </a:ext>
            </a:extLst>
          </p:cNvPr>
          <p:cNvSpPr/>
          <p:nvPr/>
        </p:nvSpPr>
        <p:spPr>
          <a:xfrm>
            <a:off x="3048000" y="3105835"/>
            <a:ext cx="6096000" cy="646331"/>
          </a:xfrm>
          <a:prstGeom prst="rect">
            <a:avLst/>
          </a:prstGeom>
        </p:spPr>
        <p:txBody>
          <a:bodyPr>
            <a:spAutoFit/>
          </a:bodyPr>
          <a:lstStyle/>
          <a:p>
            <a:br>
              <a:rPr lang="en-NL" dirty="0"/>
            </a:br>
            <a:endParaRPr lang="en-NL" dirty="0"/>
          </a:p>
        </p:txBody>
      </p:sp>
      <p:sp>
        <p:nvSpPr>
          <p:cNvPr id="10" name="Rectangle 9">
            <a:extLst>
              <a:ext uri="{FF2B5EF4-FFF2-40B4-BE49-F238E27FC236}">
                <a16:creationId xmlns:a16="http://schemas.microsoft.com/office/drawing/2014/main" id="{33EDB414-35F3-DC4E-8F74-B4F866E155E8}"/>
              </a:ext>
            </a:extLst>
          </p:cNvPr>
          <p:cNvSpPr/>
          <p:nvPr/>
        </p:nvSpPr>
        <p:spPr>
          <a:xfrm>
            <a:off x="2369343" y="2912722"/>
            <a:ext cx="7428331" cy="646331"/>
          </a:xfrm>
          <a:prstGeom prst="rect">
            <a:avLst/>
          </a:prstGeom>
        </p:spPr>
        <p:txBody>
          <a:bodyPr wrap="square">
            <a:spAutoFit/>
          </a:bodyPr>
          <a:lstStyle/>
          <a:p>
            <a:br>
              <a:rPr lang="en-NL" dirty="0"/>
            </a:br>
            <a:endParaRPr lang="en-NL" dirty="0"/>
          </a:p>
        </p:txBody>
      </p:sp>
      <p:pic>
        <p:nvPicPr>
          <p:cNvPr id="8194" name="Picture 2">
            <a:extLst>
              <a:ext uri="{FF2B5EF4-FFF2-40B4-BE49-F238E27FC236}">
                <a16:creationId xmlns:a16="http://schemas.microsoft.com/office/drawing/2014/main" id="{2F69DBF6-ADF3-DD41-AC05-A87AEFE5C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193" y="873687"/>
            <a:ext cx="7567613" cy="575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664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4EA114F-B3FC-D947-A838-2FBB0D91F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462" y="894532"/>
            <a:ext cx="7839075" cy="59634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A32701-333D-2F46-AA96-AE70C22D6887}"/>
              </a:ext>
            </a:extLst>
          </p:cNvPr>
          <p:cNvSpPr>
            <a:spLocks noGrp="1"/>
          </p:cNvSpPr>
          <p:nvPr>
            <p:ph type="title"/>
          </p:nvPr>
        </p:nvSpPr>
        <p:spPr>
          <a:xfrm>
            <a:off x="360000" y="313407"/>
            <a:ext cx="11473200" cy="648000"/>
          </a:xfrm>
        </p:spPr>
        <p:txBody>
          <a:bodyPr anchor="b">
            <a:normAutofit/>
          </a:bodyPr>
          <a:lstStyle/>
          <a:p>
            <a:r>
              <a:rPr lang="en-NL" dirty="0"/>
              <a:t>Support Vector Machine Classifier</a:t>
            </a:r>
          </a:p>
        </p:txBody>
      </p:sp>
      <p:sp>
        <p:nvSpPr>
          <p:cNvPr id="4" name="Slide Number Placeholder 3">
            <a:extLst>
              <a:ext uri="{FF2B5EF4-FFF2-40B4-BE49-F238E27FC236}">
                <a16:creationId xmlns:a16="http://schemas.microsoft.com/office/drawing/2014/main" id="{6CA2DD54-2049-3849-9FD4-5E3E360F8CD1}"/>
              </a:ext>
            </a:extLst>
          </p:cNvPr>
          <p:cNvSpPr>
            <a:spLocks noGrp="1"/>
          </p:cNvSpPr>
          <p:nvPr>
            <p:ph type="sldNum" sz="quarter" idx="12"/>
          </p:nvPr>
        </p:nvSpPr>
        <p:spPr>
          <a:xfrm>
            <a:off x="11448000" y="6156000"/>
            <a:ext cx="489155" cy="324000"/>
          </a:xfrm>
        </p:spPr>
        <p:txBody>
          <a:bodyPr anchor="ctr">
            <a:normAutofit/>
          </a:bodyPr>
          <a:lstStyle/>
          <a:p>
            <a:pPr>
              <a:spcAft>
                <a:spcPts val="600"/>
              </a:spcAft>
            </a:pPr>
            <a:fld id="{B6E27945-FA9B-403D-BA8B-1AE065A8CDA9}" type="slidenum">
              <a:rPr lang="en-US" smtClean="0"/>
              <a:pPr>
                <a:spcAft>
                  <a:spcPts val="600"/>
                </a:spcAft>
              </a:pPr>
              <a:t>42</a:t>
            </a:fld>
            <a:endParaRPr lang="en-US"/>
          </a:p>
        </p:txBody>
      </p:sp>
      <p:sp>
        <p:nvSpPr>
          <p:cNvPr id="11" name="Text Placeholder 4">
            <a:extLst>
              <a:ext uri="{FF2B5EF4-FFF2-40B4-BE49-F238E27FC236}">
                <a16:creationId xmlns:a16="http://schemas.microsoft.com/office/drawing/2014/main" id="{7972C3B6-F837-0AD2-05C8-A2FFEA1D7227}"/>
              </a:ext>
            </a:extLst>
          </p:cNvPr>
          <p:cNvSpPr>
            <a:spLocks noGrp="1"/>
          </p:cNvSpPr>
          <p:nvPr>
            <p:ph type="body" sz="quarter" idx="13"/>
          </p:nvPr>
        </p:nvSpPr>
        <p:spPr>
          <a:xfrm>
            <a:off x="360758" y="989012"/>
            <a:ext cx="11473200" cy="396000"/>
          </a:xfrm>
        </p:spPr>
        <p:txBody>
          <a:bodyPr/>
          <a:lstStyle/>
          <a:p>
            <a:endParaRPr lang="en-US"/>
          </a:p>
        </p:txBody>
      </p:sp>
      <p:sp>
        <p:nvSpPr>
          <p:cNvPr id="25" name="5-point Star 24">
            <a:extLst>
              <a:ext uri="{FF2B5EF4-FFF2-40B4-BE49-F238E27FC236}">
                <a16:creationId xmlns:a16="http://schemas.microsoft.com/office/drawing/2014/main" id="{5F3542F1-15B3-1A4D-A440-081B550F562D}"/>
              </a:ext>
            </a:extLst>
          </p:cNvPr>
          <p:cNvSpPr/>
          <p:nvPr/>
        </p:nvSpPr>
        <p:spPr>
          <a:xfrm>
            <a:off x="4800600" y="3914775"/>
            <a:ext cx="228600" cy="228600"/>
          </a:xfrm>
          <a:prstGeom prst="star5">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3742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040AA-3FE2-BC49-8B98-D948CA2DE652}"/>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090D4BCF-9144-CC48-A61C-72A84AA9E4DE}"/>
              </a:ext>
            </a:extLst>
          </p:cNvPr>
          <p:cNvSpPr>
            <a:spLocks noGrp="1"/>
          </p:cNvSpPr>
          <p:nvPr>
            <p:ph type="title"/>
          </p:nvPr>
        </p:nvSpPr>
        <p:spPr/>
        <p:txBody>
          <a:bodyPr/>
          <a:lstStyle/>
          <a:p>
            <a:r>
              <a:rPr lang="en-NL" dirty="0"/>
              <a:t>Support Vector Machine Classifier</a:t>
            </a:r>
          </a:p>
        </p:txBody>
      </p:sp>
      <p:sp>
        <p:nvSpPr>
          <p:cNvPr id="4" name="Slide Number Placeholder 3">
            <a:extLst>
              <a:ext uri="{FF2B5EF4-FFF2-40B4-BE49-F238E27FC236}">
                <a16:creationId xmlns:a16="http://schemas.microsoft.com/office/drawing/2014/main" id="{5D0717F7-AA30-6740-8922-9408FF12F9AC}"/>
              </a:ext>
            </a:extLst>
          </p:cNvPr>
          <p:cNvSpPr>
            <a:spLocks noGrp="1"/>
          </p:cNvSpPr>
          <p:nvPr>
            <p:ph type="sldNum" sz="quarter" idx="12"/>
          </p:nvPr>
        </p:nvSpPr>
        <p:spPr/>
        <p:txBody>
          <a:bodyPr/>
          <a:lstStyle/>
          <a:p>
            <a:fld id="{B6E27945-FA9B-403D-BA8B-1AE065A8CDA9}" type="slidenum">
              <a:rPr lang="en-US" smtClean="0"/>
              <a:pPr/>
              <a:t>43</a:t>
            </a:fld>
            <a:endParaRPr lang="en-US"/>
          </a:p>
        </p:txBody>
      </p:sp>
      <p:sp>
        <p:nvSpPr>
          <p:cNvPr id="5" name="Text Placeholder 4">
            <a:extLst>
              <a:ext uri="{FF2B5EF4-FFF2-40B4-BE49-F238E27FC236}">
                <a16:creationId xmlns:a16="http://schemas.microsoft.com/office/drawing/2014/main" id="{BDAC7861-6731-7A40-80C1-E98CE8CE23BA}"/>
              </a:ext>
            </a:extLst>
          </p:cNvPr>
          <p:cNvSpPr>
            <a:spLocks noGrp="1"/>
          </p:cNvSpPr>
          <p:nvPr>
            <p:ph type="body" sz="quarter" idx="13"/>
          </p:nvPr>
        </p:nvSpPr>
        <p:spPr/>
        <p:txBody>
          <a:bodyPr/>
          <a:lstStyle/>
          <a:p>
            <a:endParaRPr lang="en-NL"/>
          </a:p>
        </p:txBody>
      </p:sp>
      <p:pic>
        <p:nvPicPr>
          <p:cNvPr id="10242" name="Picture 2">
            <a:extLst>
              <a:ext uri="{FF2B5EF4-FFF2-40B4-BE49-F238E27FC236}">
                <a16:creationId xmlns:a16="http://schemas.microsoft.com/office/drawing/2014/main" id="{8E039765-256F-C542-8DB7-18E96903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841" y="875679"/>
            <a:ext cx="8048318" cy="60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75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EE87AB-8B0C-4049-972D-DEC6C9B6326C}"/>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E96C15B6-EB2D-CA48-8F47-19D64057D022}"/>
              </a:ext>
            </a:extLst>
          </p:cNvPr>
          <p:cNvSpPr>
            <a:spLocks noGrp="1"/>
          </p:cNvSpPr>
          <p:nvPr>
            <p:ph type="title"/>
          </p:nvPr>
        </p:nvSpPr>
        <p:spPr/>
        <p:txBody>
          <a:bodyPr/>
          <a:lstStyle/>
          <a:p>
            <a:r>
              <a:rPr lang="en-NL" dirty="0"/>
              <a:t>Support Vector Machine Classifier</a:t>
            </a:r>
          </a:p>
        </p:txBody>
      </p:sp>
      <p:sp>
        <p:nvSpPr>
          <p:cNvPr id="4" name="Slide Number Placeholder 3">
            <a:extLst>
              <a:ext uri="{FF2B5EF4-FFF2-40B4-BE49-F238E27FC236}">
                <a16:creationId xmlns:a16="http://schemas.microsoft.com/office/drawing/2014/main" id="{CD180B38-65B3-B44F-A0AE-CB4F0278187C}"/>
              </a:ext>
            </a:extLst>
          </p:cNvPr>
          <p:cNvSpPr>
            <a:spLocks noGrp="1"/>
          </p:cNvSpPr>
          <p:nvPr>
            <p:ph type="sldNum" sz="quarter" idx="12"/>
          </p:nvPr>
        </p:nvSpPr>
        <p:spPr/>
        <p:txBody>
          <a:bodyPr/>
          <a:lstStyle/>
          <a:p>
            <a:fld id="{B6E27945-FA9B-403D-BA8B-1AE065A8CDA9}" type="slidenum">
              <a:rPr lang="en-US" smtClean="0"/>
              <a:pPr/>
              <a:t>44</a:t>
            </a:fld>
            <a:endParaRPr lang="en-US"/>
          </a:p>
        </p:txBody>
      </p:sp>
      <p:sp>
        <p:nvSpPr>
          <p:cNvPr id="5" name="Text Placeholder 4">
            <a:extLst>
              <a:ext uri="{FF2B5EF4-FFF2-40B4-BE49-F238E27FC236}">
                <a16:creationId xmlns:a16="http://schemas.microsoft.com/office/drawing/2014/main" id="{1B934031-818B-5749-A815-C0326F584725}"/>
              </a:ext>
            </a:extLst>
          </p:cNvPr>
          <p:cNvSpPr>
            <a:spLocks noGrp="1"/>
          </p:cNvSpPr>
          <p:nvPr>
            <p:ph type="body" sz="quarter" idx="13"/>
          </p:nvPr>
        </p:nvSpPr>
        <p:spPr/>
        <p:txBody>
          <a:bodyPr/>
          <a:lstStyle/>
          <a:p>
            <a:endParaRPr lang="en-NL"/>
          </a:p>
        </p:txBody>
      </p:sp>
      <p:pic>
        <p:nvPicPr>
          <p:cNvPr id="11266" name="Picture 2">
            <a:extLst>
              <a:ext uri="{FF2B5EF4-FFF2-40B4-BE49-F238E27FC236}">
                <a16:creationId xmlns:a16="http://schemas.microsoft.com/office/drawing/2014/main" id="{43A190CE-3BA6-2D46-A694-09324B9FA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7" y="851055"/>
            <a:ext cx="7896226" cy="600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522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10DDC1-C422-1848-AE4F-A46B371533A4}"/>
              </a:ext>
            </a:extLst>
          </p:cNvPr>
          <p:cNvSpPr>
            <a:spLocks noGrp="1"/>
          </p:cNvSpPr>
          <p:nvPr>
            <p:ph sz="quarter" idx="15"/>
          </p:nvPr>
        </p:nvSpPr>
        <p:spPr/>
        <p:txBody>
          <a:bodyPr/>
          <a:lstStyle/>
          <a:p>
            <a:endParaRPr lang="en-NL" dirty="0"/>
          </a:p>
        </p:txBody>
      </p:sp>
      <p:sp>
        <p:nvSpPr>
          <p:cNvPr id="3" name="Title 2">
            <a:extLst>
              <a:ext uri="{FF2B5EF4-FFF2-40B4-BE49-F238E27FC236}">
                <a16:creationId xmlns:a16="http://schemas.microsoft.com/office/drawing/2014/main" id="{814CC0BB-BB39-A94D-B786-AAC059C18473}"/>
              </a:ext>
            </a:extLst>
          </p:cNvPr>
          <p:cNvSpPr>
            <a:spLocks noGrp="1"/>
          </p:cNvSpPr>
          <p:nvPr>
            <p:ph type="title"/>
          </p:nvPr>
        </p:nvSpPr>
        <p:spPr/>
        <p:txBody>
          <a:bodyPr/>
          <a:lstStyle/>
          <a:p>
            <a:r>
              <a:rPr lang="en-NL" dirty="0"/>
              <a:t>Support Vector Machine Classifier</a:t>
            </a:r>
          </a:p>
        </p:txBody>
      </p:sp>
      <p:sp>
        <p:nvSpPr>
          <p:cNvPr id="4" name="Slide Number Placeholder 3">
            <a:extLst>
              <a:ext uri="{FF2B5EF4-FFF2-40B4-BE49-F238E27FC236}">
                <a16:creationId xmlns:a16="http://schemas.microsoft.com/office/drawing/2014/main" id="{33D0A161-02B4-574F-9BA1-D48268A2C121}"/>
              </a:ext>
            </a:extLst>
          </p:cNvPr>
          <p:cNvSpPr>
            <a:spLocks noGrp="1"/>
          </p:cNvSpPr>
          <p:nvPr>
            <p:ph type="sldNum" sz="quarter" idx="12"/>
          </p:nvPr>
        </p:nvSpPr>
        <p:spPr/>
        <p:txBody>
          <a:bodyPr/>
          <a:lstStyle/>
          <a:p>
            <a:fld id="{B6E27945-FA9B-403D-BA8B-1AE065A8CDA9}" type="slidenum">
              <a:rPr lang="en-US" smtClean="0"/>
              <a:pPr/>
              <a:t>45</a:t>
            </a:fld>
            <a:endParaRPr lang="en-US"/>
          </a:p>
        </p:txBody>
      </p:sp>
      <p:sp>
        <p:nvSpPr>
          <p:cNvPr id="5" name="Text Placeholder 4">
            <a:extLst>
              <a:ext uri="{FF2B5EF4-FFF2-40B4-BE49-F238E27FC236}">
                <a16:creationId xmlns:a16="http://schemas.microsoft.com/office/drawing/2014/main" id="{AFCA7470-3331-A84D-A77B-A0C1C905704B}"/>
              </a:ext>
            </a:extLst>
          </p:cNvPr>
          <p:cNvSpPr>
            <a:spLocks noGrp="1"/>
          </p:cNvSpPr>
          <p:nvPr>
            <p:ph type="body" sz="quarter" idx="13"/>
          </p:nvPr>
        </p:nvSpPr>
        <p:spPr/>
        <p:txBody>
          <a:bodyPr/>
          <a:lstStyle/>
          <a:p>
            <a:endParaRPr lang="en-NL"/>
          </a:p>
        </p:txBody>
      </p:sp>
      <p:pic>
        <p:nvPicPr>
          <p:cNvPr id="12290" name="Picture 2">
            <a:extLst>
              <a:ext uri="{FF2B5EF4-FFF2-40B4-BE49-F238E27FC236}">
                <a16:creationId xmlns:a16="http://schemas.microsoft.com/office/drawing/2014/main" id="{08E46D5D-A74C-7D45-A11B-EDC32A972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893" y="927139"/>
            <a:ext cx="7796213" cy="5930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782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76E675-39B5-4247-8C1A-FBA33E7EC1BC}"/>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50719D5E-F84A-DA42-94BB-694F57131EE1}"/>
              </a:ext>
            </a:extLst>
          </p:cNvPr>
          <p:cNvSpPr>
            <a:spLocks noGrp="1"/>
          </p:cNvSpPr>
          <p:nvPr>
            <p:ph type="title"/>
          </p:nvPr>
        </p:nvSpPr>
        <p:spPr/>
        <p:txBody>
          <a:bodyPr/>
          <a:lstStyle/>
          <a:p>
            <a:r>
              <a:rPr lang="en-NL" dirty="0"/>
              <a:t>Support Vector Machine Classifier</a:t>
            </a:r>
          </a:p>
        </p:txBody>
      </p:sp>
      <p:sp>
        <p:nvSpPr>
          <p:cNvPr id="4" name="Slide Number Placeholder 3">
            <a:extLst>
              <a:ext uri="{FF2B5EF4-FFF2-40B4-BE49-F238E27FC236}">
                <a16:creationId xmlns:a16="http://schemas.microsoft.com/office/drawing/2014/main" id="{8C5E5FEE-3FCA-F748-8A0F-0CF55B6E1887}"/>
              </a:ext>
            </a:extLst>
          </p:cNvPr>
          <p:cNvSpPr>
            <a:spLocks noGrp="1"/>
          </p:cNvSpPr>
          <p:nvPr>
            <p:ph type="sldNum" sz="quarter" idx="12"/>
          </p:nvPr>
        </p:nvSpPr>
        <p:spPr/>
        <p:txBody>
          <a:bodyPr/>
          <a:lstStyle/>
          <a:p>
            <a:fld id="{B6E27945-FA9B-403D-BA8B-1AE065A8CDA9}" type="slidenum">
              <a:rPr lang="en-US" smtClean="0"/>
              <a:pPr/>
              <a:t>46</a:t>
            </a:fld>
            <a:endParaRPr lang="en-US"/>
          </a:p>
        </p:txBody>
      </p:sp>
      <p:sp>
        <p:nvSpPr>
          <p:cNvPr id="5" name="Text Placeholder 4">
            <a:extLst>
              <a:ext uri="{FF2B5EF4-FFF2-40B4-BE49-F238E27FC236}">
                <a16:creationId xmlns:a16="http://schemas.microsoft.com/office/drawing/2014/main" id="{C27B26E0-71F7-9946-9A61-79B0EE8E5BDA}"/>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1C989006-8A16-D747-8309-B5600D074F08}"/>
              </a:ext>
            </a:extLst>
          </p:cNvPr>
          <p:cNvPicPr>
            <a:picLocks noChangeAspect="1"/>
          </p:cNvPicPr>
          <p:nvPr/>
        </p:nvPicPr>
        <p:blipFill rotWithShape="1">
          <a:blip r:embed="rId3"/>
          <a:srcRect l="7681" t="2792" r="9529" b="7027"/>
          <a:stretch/>
        </p:blipFill>
        <p:spPr>
          <a:xfrm>
            <a:off x="2845594" y="961407"/>
            <a:ext cx="6500812" cy="5878725"/>
          </a:xfrm>
          <a:prstGeom prst="rect">
            <a:avLst/>
          </a:prstGeom>
        </p:spPr>
      </p:pic>
    </p:spTree>
    <p:extLst>
      <p:ext uri="{BB962C8B-B14F-4D97-AF65-F5344CB8AC3E}">
        <p14:creationId xmlns:p14="http://schemas.microsoft.com/office/powerpoint/2010/main" val="2764765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947738" y="2226874"/>
            <a:ext cx="4787120" cy="1325563"/>
          </a:xfrm>
        </p:spPr>
        <p:txBody>
          <a:bodyPr anchor="t">
            <a:normAutofit/>
          </a:bodyPr>
          <a:lstStyle/>
          <a:p>
            <a:r>
              <a:rPr lang="en-NL" sz="3100" dirty="0"/>
              <a:t>The inherent interpretability of ML models</a:t>
            </a:r>
          </a:p>
        </p:txBody>
      </p:sp>
      <p:sp>
        <p:nvSpPr>
          <p:cNvPr id="7" name="Title 1">
            <a:extLst>
              <a:ext uri="{FF2B5EF4-FFF2-40B4-BE49-F238E27FC236}">
                <a16:creationId xmlns:a16="http://schemas.microsoft.com/office/drawing/2014/main" id="{7B08F056-CC8D-3446-BB76-4BB2AEF86FB5}"/>
              </a:ext>
            </a:extLst>
          </p:cNvPr>
          <p:cNvSpPr txBox="1">
            <a:spLocks/>
          </p:cNvSpPr>
          <p:nvPr/>
        </p:nvSpPr>
        <p:spPr>
          <a:xfrm>
            <a:off x="359400" y="341951"/>
            <a:ext cx="11473200" cy="648000"/>
          </a:xfrm>
          <a:prstGeom prst="rect">
            <a:avLst/>
          </a:prstGeom>
        </p:spPr>
        <p:txBody>
          <a:bodyPr vert="horz" lIns="0" tIns="45720" rIns="90000" bIns="45720" rtlCol="0" anchor="t" anchorCtr="0">
            <a:noAutofit/>
          </a:bodyPr>
          <a:lstStyle>
            <a:lvl1pPr algn="l" defTabSz="914400" rtl="0" eaLnBrk="1" latinLnBrk="0" hangingPunct="1">
              <a:lnSpc>
                <a:spcPts val="3600"/>
              </a:lnSpc>
              <a:spcBef>
                <a:spcPct val="0"/>
              </a:spcBef>
              <a:buNone/>
              <a:defRPr sz="3600" b="1" i="0" kern="1200">
                <a:solidFill>
                  <a:srgbClr val="FFFFFF"/>
                </a:solidFill>
                <a:latin typeface="Museo Sans 700" panose="02000000000000000000" pitchFamily="2" charset="77"/>
                <a:ea typeface="+mj-ea"/>
                <a:cs typeface="+mj-cs"/>
              </a:defRPr>
            </a:lvl1pPr>
          </a:lstStyle>
          <a:p>
            <a:r>
              <a:rPr lang="en-NL" dirty="0"/>
              <a:t>Linear Regression</a:t>
            </a:r>
          </a:p>
        </p:txBody>
      </p:sp>
      <p:sp>
        <p:nvSpPr>
          <p:cNvPr id="4" name="Text Placeholder 3">
            <a:extLst>
              <a:ext uri="{FF2B5EF4-FFF2-40B4-BE49-F238E27FC236}">
                <a16:creationId xmlns:a16="http://schemas.microsoft.com/office/drawing/2014/main" id="{5AFF1978-CC59-E24E-9A52-367BA25C1B93}"/>
              </a:ext>
            </a:extLst>
          </p:cNvPr>
          <p:cNvSpPr>
            <a:spLocks noGrp="1"/>
          </p:cNvSpPr>
          <p:nvPr>
            <p:ph type="body" sz="quarter" idx="11"/>
          </p:nvPr>
        </p:nvSpPr>
        <p:spPr/>
        <p:txBody>
          <a:bodyPr/>
          <a:lstStyle/>
          <a:p>
            <a:endParaRPr lang="en-NL"/>
          </a:p>
        </p:txBody>
      </p:sp>
      <p:pic>
        <p:nvPicPr>
          <p:cNvPr id="2" name="Picture 1">
            <a:extLst>
              <a:ext uri="{FF2B5EF4-FFF2-40B4-BE49-F238E27FC236}">
                <a16:creationId xmlns:a16="http://schemas.microsoft.com/office/drawing/2014/main" id="{7D02238A-51DC-FF41-BB72-D521B8956A74}"/>
              </a:ext>
            </a:extLst>
          </p:cNvPr>
          <p:cNvPicPr>
            <a:picLocks noChangeAspect="1"/>
          </p:cNvPicPr>
          <p:nvPr/>
        </p:nvPicPr>
        <p:blipFill>
          <a:blip r:embed="rId3"/>
          <a:stretch>
            <a:fillRect/>
          </a:stretch>
        </p:blipFill>
        <p:spPr>
          <a:xfrm>
            <a:off x="6201581" y="2226874"/>
            <a:ext cx="5631019" cy="3667215"/>
          </a:xfrm>
          <a:prstGeom prst="rect">
            <a:avLst/>
          </a:prstGeom>
        </p:spPr>
      </p:pic>
    </p:spTree>
    <p:extLst>
      <p:ext uri="{BB962C8B-B14F-4D97-AF65-F5344CB8AC3E}">
        <p14:creationId xmlns:p14="http://schemas.microsoft.com/office/powerpoint/2010/main" val="3438577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F01FE7-DC45-3643-9726-231F966C0B0C}"/>
              </a:ext>
            </a:extLst>
          </p:cNvPr>
          <p:cNvSpPr>
            <a:spLocks noGrp="1"/>
          </p:cNvSpPr>
          <p:nvPr>
            <p:ph sz="quarter" idx="15"/>
          </p:nvPr>
        </p:nvSpPr>
        <p:spPr/>
        <p:txBody>
          <a:bodyPr/>
          <a:lstStyle/>
          <a:p>
            <a:endParaRPr lang="en-NL" dirty="0"/>
          </a:p>
        </p:txBody>
      </p:sp>
      <p:sp>
        <p:nvSpPr>
          <p:cNvPr id="3" name="Title 2">
            <a:extLst>
              <a:ext uri="{FF2B5EF4-FFF2-40B4-BE49-F238E27FC236}">
                <a16:creationId xmlns:a16="http://schemas.microsoft.com/office/drawing/2014/main" id="{11A9C3AE-9839-264A-A48B-882DEB32C1E1}"/>
              </a:ext>
            </a:extLst>
          </p:cNvPr>
          <p:cNvSpPr>
            <a:spLocks noGrp="1"/>
          </p:cNvSpPr>
          <p:nvPr>
            <p:ph type="title"/>
          </p:nvPr>
        </p:nvSpPr>
        <p:spPr/>
        <p:txBody>
          <a:bodyPr/>
          <a:lstStyle/>
          <a:p>
            <a:r>
              <a:rPr lang="en-NL" dirty="0"/>
              <a:t>Classification</a:t>
            </a:r>
          </a:p>
        </p:txBody>
      </p:sp>
      <p:sp>
        <p:nvSpPr>
          <p:cNvPr id="4" name="Slide Number Placeholder 3">
            <a:extLst>
              <a:ext uri="{FF2B5EF4-FFF2-40B4-BE49-F238E27FC236}">
                <a16:creationId xmlns:a16="http://schemas.microsoft.com/office/drawing/2014/main" id="{F51A19DE-4D36-5743-83ED-3FAA7E973066}"/>
              </a:ext>
            </a:extLst>
          </p:cNvPr>
          <p:cNvSpPr>
            <a:spLocks noGrp="1"/>
          </p:cNvSpPr>
          <p:nvPr>
            <p:ph type="sldNum" sz="quarter" idx="12"/>
          </p:nvPr>
        </p:nvSpPr>
        <p:spPr/>
        <p:txBody>
          <a:bodyPr/>
          <a:lstStyle/>
          <a:p>
            <a:fld id="{B6E27945-FA9B-403D-BA8B-1AE065A8CDA9}" type="slidenum">
              <a:rPr lang="en-US" smtClean="0"/>
              <a:pPr/>
              <a:t>48</a:t>
            </a:fld>
            <a:endParaRPr lang="en-US"/>
          </a:p>
        </p:txBody>
      </p:sp>
      <p:sp>
        <p:nvSpPr>
          <p:cNvPr id="5" name="Text Placeholder 4">
            <a:extLst>
              <a:ext uri="{FF2B5EF4-FFF2-40B4-BE49-F238E27FC236}">
                <a16:creationId xmlns:a16="http://schemas.microsoft.com/office/drawing/2014/main" id="{84596150-9596-454E-86D1-C5B961D42F0E}"/>
              </a:ext>
            </a:extLst>
          </p:cNvPr>
          <p:cNvSpPr>
            <a:spLocks noGrp="1"/>
          </p:cNvSpPr>
          <p:nvPr>
            <p:ph type="body" sz="quarter" idx="13"/>
          </p:nvPr>
        </p:nvSpPr>
        <p:spPr/>
        <p:txBody>
          <a:bodyPr/>
          <a:lstStyle/>
          <a:p>
            <a:endParaRPr lang="en-NL"/>
          </a:p>
        </p:txBody>
      </p:sp>
      <p:pic>
        <p:nvPicPr>
          <p:cNvPr id="8" name="Picture 7">
            <a:extLst>
              <a:ext uri="{FF2B5EF4-FFF2-40B4-BE49-F238E27FC236}">
                <a16:creationId xmlns:a16="http://schemas.microsoft.com/office/drawing/2014/main" id="{553BBDC1-D1B5-D443-BDD4-F065A9334FD8}"/>
              </a:ext>
            </a:extLst>
          </p:cNvPr>
          <p:cNvPicPr>
            <a:picLocks noChangeAspect="1"/>
          </p:cNvPicPr>
          <p:nvPr/>
        </p:nvPicPr>
        <p:blipFill rotWithShape="1">
          <a:blip r:embed="rId3"/>
          <a:srcRect l="24332" r="22544"/>
          <a:stretch/>
        </p:blipFill>
        <p:spPr>
          <a:xfrm>
            <a:off x="1614487" y="2126981"/>
            <a:ext cx="5143500" cy="3683013"/>
          </a:xfrm>
          <a:prstGeom prst="rect">
            <a:avLst/>
          </a:prstGeom>
        </p:spPr>
      </p:pic>
      <p:cxnSp>
        <p:nvCxnSpPr>
          <p:cNvPr id="11" name="Straight Arrow Connector 10">
            <a:extLst>
              <a:ext uri="{FF2B5EF4-FFF2-40B4-BE49-F238E27FC236}">
                <a16:creationId xmlns:a16="http://schemas.microsoft.com/office/drawing/2014/main" id="{8AFE3092-E55D-784F-957A-B3EEC921D648}"/>
              </a:ext>
            </a:extLst>
          </p:cNvPr>
          <p:cNvCxnSpPr>
            <a:cxnSpLocks/>
            <a:stCxn id="8" idx="3"/>
          </p:cNvCxnSpPr>
          <p:nvPr/>
        </p:nvCxnSpPr>
        <p:spPr>
          <a:xfrm flipV="1">
            <a:off x="6757987" y="3968487"/>
            <a:ext cx="1757363" cy="1"/>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2E20E98-35D2-0844-885F-1A2AF5827AC4}"/>
              </a:ext>
            </a:extLst>
          </p:cNvPr>
          <p:cNvPicPr>
            <a:picLocks noChangeAspect="1"/>
          </p:cNvPicPr>
          <p:nvPr/>
        </p:nvPicPr>
        <p:blipFill>
          <a:blip r:embed="rId4"/>
          <a:stretch>
            <a:fillRect/>
          </a:stretch>
        </p:blipFill>
        <p:spPr>
          <a:xfrm>
            <a:off x="8514150" y="2126980"/>
            <a:ext cx="1415662" cy="3640274"/>
          </a:xfrm>
          <a:prstGeom prst="rect">
            <a:avLst/>
          </a:prstGeom>
        </p:spPr>
      </p:pic>
    </p:spTree>
    <p:extLst>
      <p:ext uri="{BB962C8B-B14F-4D97-AF65-F5344CB8AC3E}">
        <p14:creationId xmlns:p14="http://schemas.microsoft.com/office/powerpoint/2010/main" val="2440872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F01FE7-DC45-3643-9726-231F966C0B0C}"/>
              </a:ext>
            </a:extLst>
          </p:cNvPr>
          <p:cNvSpPr>
            <a:spLocks noGrp="1"/>
          </p:cNvSpPr>
          <p:nvPr>
            <p:ph sz="quarter" idx="15"/>
          </p:nvPr>
        </p:nvSpPr>
        <p:spPr/>
        <p:txBody>
          <a:bodyPr/>
          <a:lstStyle/>
          <a:p>
            <a:endParaRPr lang="en-NL" dirty="0"/>
          </a:p>
        </p:txBody>
      </p:sp>
      <p:sp>
        <p:nvSpPr>
          <p:cNvPr id="3" name="Title 2">
            <a:extLst>
              <a:ext uri="{FF2B5EF4-FFF2-40B4-BE49-F238E27FC236}">
                <a16:creationId xmlns:a16="http://schemas.microsoft.com/office/drawing/2014/main" id="{11A9C3AE-9839-264A-A48B-882DEB32C1E1}"/>
              </a:ext>
            </a:extLst>
          </p:cNvPr>
          <p:cNvSpPr>
            <a:spLocks noGrp="1"/>
          </p:cNvSpPr>
          <p:nvPr>
            <p:ph type="title"/>
          </p:nvPr>
        </p:nvSpPr>
        <p:spPr/>
        <p:txBody>
          <a:bodyPr/>
          <a:lstStyle/>
          <a:p>
            <a:r>
              <a:rPr lang="en-NL" dirty="0"/>
              <a:t>Regression</a:t>
            </a:r>
          </a:p>
        </p:txBody>
      </p:sp>
      <p:sp>
        <p:nvSpPr>
          <p:cNvPr id="4" name="Slide Number Placeholder 3">
            <a:extLst>
              <a:ext uri="{FF2B5EF4-FFF2-40B4-BE49-F238E27FC236}">
                <a16:creationId xmlns:a16="http://schemas.microsoft.com/office/drawing/2014/main" id="{F51A19DE-4D36-5743-83ED-3FAA7E973066}"/>
              </a:ext>
            </a:extLst>
          </p:cNvPr>
          <p:cNvSpPr>
            <a:spLocks noGrp="1"/>
          </p:cNvSpPr>
          <p:nvPr>
            <p:ph type="sldNum" sz="quarter" idx="12"/>
          </p:nvPr>
        </p:nvSpPr>
        <p:spPr/>
        <p:txBody>
          <a:bodyPr/>
          <a:lstStyle/>
          <a:p>
            <a:fld id="{B6E27945-FA9B-403D-BA8B-1AE065A8CDA9}" type="slidenum">
              <a:rPr lang="en-US" smtClean="0"/>
              <a:pPr/>
              <a:t>49</a:t>
            </a:fld>
            <a:endParaRPr lang="en-US"/>
          </a:p>
        </p:txBody>
      </p:sp>
      <p:sp>
        <p:nvSpPr>
          <p:cNvPr id="5" name="Text Placeholder 4">
            <a:extLst>
              <a:ext uri="{FF2B5EF4-FFF2-40B4-BE49-F238E27FC236}">
                <a16:creationId xmlns:a16="http://schemas.microsoft.com/office/drawing/2014/main" id="{84596150-9596-454E-86D1-C5B961D42F0E}"/>
              </a:ext>
            </a:extLst>
          </p:cNvPr>
          <p:cNvSpPr>
            <a:spLocks noGrp="1"/>
          </p:cNvSpPr>
          <p:nvPr>
            <p:ph type="body" sz="quarter" idx="13"/>
          </p:nvPr>
        </p:nvSpPr>
        <p:spPr/>
        <p:txBody>
          <a:bodyPr/>
          <a:lstStyle/>
          <a:p>
            <a:endParaRPr lang="en-NL"/>
          </a:p>
        </p:txBody>
      </p:sp>
      <p:pic>
        <p:nvPicPr>
          <p:cNvPr id="8" name="Picture 7">
            <a:extLst>
              <a:ext uri="{FF2B5EF4-FFF2-40B4-BE49-F238E27FC236}">
                <a16:creationId xmlns:a16="http://schemas.microsoft.com/office/drawing/2014/main" id="{553BBDC1-D1B5-D443-BDD4-F065A9334FD8}"/>
              </a:ext>
            </a:extLst>
          </p:cNvPr>
          <p:cNvPicPr>
            <a:picLocks noChangeAspect="1"/>
          </p:cNvPicPr>
          <p:nvPr/>
        </p:nvPicPr>
        <p:blipFill rotWithShape="1">
          <a:blip r:embed="rId3"/>
          <a:srcRect l="24037" r="22544"/>
          <a:stretch/>
        </p:blipFill>
        <p:spPr>
          <a:xfrm>
            <a:off x="1600200" y="2058962"/>
            <a:ext cx="5172075" cy="3683013"/>
          </a:xfrm>
          <a:prstGeom prst="rect">
            <a:avLst/>
          </a:prstGeom>
        </p:spPr>
      </p:pic>
      <p:pic>
        <p:nvPicPr>
          <p:cNvPr id="10" name="Picture 9">
            <a:extLst>
              <a:ext uri="{FF2B5EF4-FFF2-40B4-BE49-F238E27FC236}">
                <a16:creationId xmlns:a16="http://schemas.microsoft.com/office/drawing/2014/main" id="{5CBDA166-4AB3-264A-9037-993FDF0C6828}"/>
              </a:ext>
            </a:extLst>
          </p:cNvPr>
          <p:cNvPicPr>
            <a:picLocks noChangeAspect="1"/>
          </p:cNvPicPr>
          <p:nvPr/>
        </p:nvPicPr>
        <p:blipFill rotWithShape="1">
          <a:blip r:embed="rId3"/>
          <a:srcRect l="77107"/>
          <a:stretch/>
        </p:blipFill>
        <p:spPr>
          <a:xfrm>
            <a:off x="8529638" y="2058961"/>
            <a:ext cx="2216512" cy="3683013"/>
          </a:xfrm>
          <a:prstGeom prst="rect">
            <a:avLst/>
          </a:prstGeom>
        </p:spPr>
      </p:pic>
      <p:cxnSp>
        <p:nvCxnSpPr>
          <p:cNvPr id="11" name="Straight Arrow Connector 10">
            <a:extLst>
              <a:ext uri="{FF2B5EF4-FFF2-40B4-BE49-F238E27FC236}">
                <a16:creationId xmlns:a16="http://schemas.microsoft.com/office/drawing/2014/main" id="{8AFE3092-E55D-784F-957A-B3EEC921D648}"/>
              </a:ext>
            </a:extLst>
          </p:cNvPr>
          <p:cNvCxnSpPr>
            <a:cxnSpLocks/>
            <a:stCxn id="8" idx="3"/>
            <a:endCxn id="10" idx="1"/>
          </p:cNvCxnSpPr>
          <p:nvPr/>
        </p:nvCxnSpPr>
        <p:spPr>
          <a:xfrm flipV="1">
            <a:off x="6772275" y="3900468"/>
            <a:ext cx="1757363" cy="1"/>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27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2882F4-221B-8643-A667-54BF4548507A}"/>
              </a:ext>
            </a:extLst>
          </p:cNvPr>
          <p:cNvSpPr>
            <a:spLocks noGrp="1"/>
          </p:cNvSpPr>
          <p:nvPr>
            <p:ph type="title"/>
          </p:nvPr>
        </p:nvSpPr>
        <p:spPr/>
        <p:txBody>
          <a:bodyPr/>
          <a:lstStyle/>
          <a:p>
            <a:r>
              <a:rPr lang="en-NL" b="1" dirty="0"/>
              <a:t>GoDataDriven Academy</a:t>
            </a:r>
          </a:p>
        </p:txBody>
      </p:sp>
      <p:sp>
        <p:nvSpPr>
          <p:cNvPr id="3" name="Slide Number Placeholder 2">
            <a:extLst>
              <a:ext uri="{FF2B5EF4-FFF2-40B4-BE49-F238E27FC236}">
                <a16:creationId xmlns:a16="http://schemas.microsoft.com/office/drawing/2014/main" id="{01D2AF62-9B62-A442-8AA7-FA5BB8A2C623}"/>
              </a:ext>
            </a:extLst>
          </p:cNvPr>
          <p:cNvSpPr>
            <a:spLocks noGrp="1"/>
          </p:cNvSpPr>
          <p:nvPr>
            <p:ph type="sldNum" sz="quarter" idx="12"/>
          </p:nvPr>
        </p:nvSpPr>
        <p:spPr/>
        <p:txBody>
          <a:bodyPr/>
          <a:lstStyle/>
          <a:p>
            <a:fld id="{B6E27945-FA9B-403D-BA8B-1AE065A8CDA9}" type="slidenum">
              <a:rPr lang="en-US" smtClean="0"/>
              <a:pPr/>
              <a:t>5</a:t>
            </a:fld>
            <a:endParaRPr lang="en-US"/>
          </a:p>
        </p:txBody>
      </p:sp>
      <p:sp>
        <p:nvSpPr>
          <p:cNvPr id="10" name="Text Placeholder 9">
            <a:extLst>
              <a:ext uri="{FF2B5EF4-FFF2-40B4-BE49-F238E27FC236}">
                <a16:creationId xmlns:a16="http://schemas.microsoft.com/office/drawing/2014/main" id="{06F4FECA-38ED-8745-B4A0-9158A0C955C8}"/>
              </a:ext>
            </a:extLst>
          </p:cNvPr>
          <p:cNvSpPr>
            <a:spLocks noGrp="1"/>
          </p:cNvSpPr>
          <p:nvPr>
            <p:ph type="body" sz="quarter" idx="15"/>
          </p:nvPr>
        </p:nvSpPr>
        <p:spPr/>
        <p:txBody>
          <a:bodyPr>
            <a:noAutofit/>
          </a:bodyPr>
          <a:lstStyle/>
          <a:p>
            <a:r>
              <a:rPr lang="en-NL" sz="2400" dirty="0"/>
              <a:t>A variety of courses</a:t>
            </a:r>
          </a:p>
        </p:txBody>
      </p:sp>
      <p:sp>
        <p:nvSpPr>
          <p:cNvPr id="11" name="Text Placeholder 10">
            <a:extLst>
              <a:ext uri="{FF2B5EF4-FFF2-40B4-BE49-F238E27FC236}">
                <a16:creationId xmlns:a16="http://schemas.microsoft.com/office/drawing/2014/main" id="{E9684A7D-060D-CC41-B4DC-9CA70FC1900E}"/>
              </a:ext>
            </a:extLst>
          </p:cNvPr>
          <p:cNvSpPr>
            <a:spLocks noGrp="1"/>
          </p:cNvSpPr>
          <p:nvPr>
            <p:ph type="body" sz="quarter" idx="16"/>
          </p:nvPr>
        </p:nvSpPr>
        <p:spPr/>
        <p:txBody>
          <a:bodyPr>
            <a:normAutofit/>
          </a:bodyPr>
          <a:lstStyle/>
          <a:p>
            <a:pPr marL="285750" indent="-285750">
              <a:buFont typeface="Arial" panose="020B0604020202020204" pitchFamily="34" charset="0"/>
              <a:buChar char="•"/>
            </a:pPr>
            <a:r>
              <a:rPr lang="en-NL" sz="2000" dirty="0"/>
              <a:t>Data Science with Python (introductory &amp; advanced)</a:t>
            </a:r>
          </a:p>
          <a:p>
            <a:pPr marL="285750" indent="-285750">
              <a:buFont typeface="Arial" panose="020B0604020202020204" pitchFamily="34" charset="0"/>
              <a:buChar char="•"/>
            </a:pPr>
            <a:r>
              <a:rPr lang="en-NL" sz="2000" dirty="0"/>
              <a:t>Deep Learning</a:t>
            </a:r>
          </a:p>
          <a:p>
            <a:pPr marL="285750" indent="-285750">
              <a:buFont typeface="Arial" panose="020B0604020202020204" pitchFamily="34" charset="0"/>
              <a:buChar char="•"/>
            </a:pPr>
            <a:r>
              <a:rPr lang="en-NL" sz="2000" dirty="0"/>
              <a:t>Data Visualisation &amp; Storytelling</a:t>
            </a:r>
          </a:p>
          <a:p>
            <a:pPr marL="285750" indent="-285750">
              <a:buFont typeface="Arial" panose="020B0604020202020204" pitchFamily="34" charset="0"/>
              <a:buChar char="•"/>
            </a:pPr>
            <a:r>
              <a:rPr lang="en-US" sz="2000" dirty="0"/>
              <a:t>Analytics Translation</a:t>
            </a:r>
            <a:endParaRPr lang="en-NL" sz="2000" dirty="0"/>
          </a:p>
          <a:p>
            <a:pPr marL="285750" indent="-285750">
              <a:buFont typeface="Arial" panose="020B0604020202020204" pitchFamily="34" charset="0"/>
              <a:buChar char="•"/>
            </a:pPr>
            <a:r>
              <a:rPr lang="en-NL" sz="2000" dirty="0"/>
              <a:t>Time Series</a:t>
            </a:r>
          </a:p>
          <a:p>
            <a:pPr marL="285750" indent="-285750">
              <a:buFont typeface="Arial" panose="020B0604020202020204" pitchFamily="34" charset="0"/>
              <a:buChar char="•"/>
            </a:pPr>
            <a:r>
              <a:rPr lang="en-US" sz="2000" dirty="0"/>
              <a:t>Machine Learning </a:t>
            </a:r>
            <a:r>
              <a:rPr lang="en-US" sz="2000" dirty="0" err="1"/>
              <a:t>Explainability</a:t>
            </a:r>
            <a:endParaRPr lang="en-US" sz="2000" dirty="0"/>
          </a:p>
        </p:txBody>
      </p:sp>
      <p:pic>
        <p:nvPicPr>
          <p:cNvPr id="12" name="Picture 11" descr="A person holding a sign next to a dog&#10;&#10;Description automatically generated with medium confidence">
            <a:extLst>
              <a:ext uri="{FF2B5EF4-FFF2-40B4-BE49-F238E27FC236}">
                <a16:creationId xmlns:a16="http://schemas.microsoft.com/office/drawing/2014/main" id="{D21F01B1-665C-1741-A5F5-A741C1CA9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463" y="0"/>
            <a:ext cx="7118537" cy="6858000"/>
          </a:xfrm>
          <a:prstGeom prst="rect">
            <a:avLst/>
          </a:prstGeom>
        </p:spPr>
      </p:pic>
    </p:spTree>
    <p:extLst>
      <p:ext uri="{BB962C8B-B14F-4D97-AF65-F5344CB8AC3E}">
        <p14:creationId xmlns:p14="http://schemas.microsoft.com/office/powerpoint/2010/main" val="11680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F01FE7-DC45-3643-9726-231F966C0B0C}"/>
              </a:ext>
            </a:extLst>
          </p:cNvPr>
          <p:cNvSpPr>
            <a:spLocks noGrp="1"/>
          </p:cNvSpPr>
          <p:nvPr>
            <p:ph sz="quarter" idx="15"/>
          </p:nvPr>
        </p:nvSpPr>
        <p:spPr/>
        <p:txBody>
          <a:bodyPr/>
          <a:lstStyle/>
          <a:p>
            <a:endParaRPr lang="en-NL" dirty="0"/>
          </a:p>
        </p:txBody>
      </p:sp>
      <p:sp>
        <p:nvSpPr>
          <p:cNvPr id="3" name="Title 2">
            <a:extLst>
              <a:ext uri="{FF2B5EF4-FFF2-40B4-BE49-F238E27FC236}">
                <a16:creationId xmlns:a16="http://schemas.microsoft.com/office/drawing/2014/main" id="{11A9C3AE-9839-264A-A48B-882DEB32C1E1}"/>
              </a:ext>
            </a:extLst>
          </p:cNvPr>
          <p:cNvSpPr>
            <a:spLocks noGrp="1"/>
          </p:cNvSpPr>
          <p:nvPr>
            <p:ph type="title"/>
          </p:nvPr>
        </p:nvSpPr>
        <p:spPr/>
        <p:txBody>
          <a:bodyPr/>
          <a:lstStyle/>
          <a:p>
            <a:r>
              <a:rPr lang="en-NL" dirty="0"/>
              <a:t>Linear Regression</a:t>
            </a:r>
          </a:p>
        </p:txBody>
      </p:sp>
      <p:sp>
        <p:nvSpPr>
          <p:cNvPr id="4" name="Slide Number Placeholder 3">
            <a:extLst>
              <a:ext uri="{FF2B5EF4-FFF2-40B4-BE49-F238E27FC236}">
                <a16:creationId xmlns:a16="http://schemas.microsoft.com/office/drawing/2014/main" id="{F51A19DE-4D36-5743-83ED-3FAA7E973066}"/>
              </a:ext>
            </a:extLst>
          </p:cNvPr>
          <p:cNvSpPr>
            <a:spLocks noGrp="1"/>
          </p:cNvSpPr>
          <p:nvPr>
            <p:ph type="sldNum" sz="quarter" idx="12"/>
          </p:nvPr>
        </p:nvSpPr>
        <p:spPr/>
        <p:txBody>
          <a:bodyPr/>
          <a:lstStyle/>
          <a:p>
            <a:fld id="{B6E27945-FA9B-403D-BA8B-1AE065A8CDA9}" type="slidenum">
              <a:rPr lang="en-US" smtClean="0"/>
              <a:pPr/>
              <a:t>50</a:t>
            </a:fld>
            <a:endParaRPr lang="en-US"/>
          </a:p>
        </p:txBody>
      </p:sp>
      <p:sp>
        <p:nvSpPr>
          <p:cNvPr id="5" name="Text Placeholder 4">
            <a:extLst>
              <a:ext uri="{FF2B5EF4-FFF2-40B4-BE49-F238E27FC236}">
                <a16:creationId xmlns:a16="http://schemas.microsoft.com/office/drawing/2014/main" id="{84596150-9596-454E-86D1-C5B961D42F0E}"/>
              </a:ext>
            </a:extLst>
          </p:cNvPr>
          <p:cNvSpPr>
            <a:spLocks noGrp="1"/>
          </p:cNvSpPr>
          <p:nvPr>
            <p:ph type="body" sz="quarter" idx="13"/>
          </p:nvPr>
        </p:nvSpPr>
        <p:spPr/>
        <p:txBody>
          <a:bodyPr/>
          <a:lstStyle/>
          <a:p>
            <a:endParaRPr lang="en-NL"/>
          </a:p>
        </p:txBody>
      </p:sp>
      <p:pic>
        <p:nvPicPr>
          <p:cNvPr id="8" name="Picture 7">
            <a:extLst>
              <a:ext uri="{FF2B5EF4-FFF2-40B4-BE49-F238E27FC236}">
                <a16:creationId xmlns:a16="http://schemas.microsoft.com/office/drawing/2014/main" id="{553BBDC1-D1B5-D443-BDD4-F065A9334FD8}"/>
              </a:ext>
            </a:extLst>
          </p:cNvPr>
          <p:cNvPicPr>
            <a:picLocks noChangeAspect="1"/>
          </p:cNvPicPr>
          <p:nvPr/>
        </p:nvPicPr>
        <p:blipFill rotWithShape="1">
          <a:blip r:embed="rId3"/>
          <a:srcRect l="24037" r="22544"/>
          <a:stretch/>
        </p:blipFill>
        <p:spPr>
          <a:xfrm>
            <a:off x="1600200" y="2058962"/>
            <a:ext cx="5172075" cy="3683013"/>
          </a:xfrm>
          <a:prstGeom prst="rect">
            <a:avLst/>
          </a:prstGeom>
        </p:spPr>
      </p:pic>
      <p:pic>
        <p:nvPicPr>
          <p:cNvPr id="10" name="Picture 9">
            <a:extLst>
              <a:ext uri="{FF2B5EF4-FFF2-40B4-BE49-F238E27FC236}">
                <a16:creationId xmlns:a16="http://schemas.microsoft.com/office/drawing/2014/main" id="{5CBDA166-4AB3-264A-9037-993FDF0C6828}"/>
              </a:ext>
            </a:extLst>
          </p:cNvPr>
          <p:cNvPicPr>
            <a:picLocks noChangeAspect="1"/>
          </p:cNvPicPr>
          <p:nvPr/>
        </p:nvPicPr>
        <p:blipFill rotWithShape="1">
          <a:blip r:embed="rId3"/>
          <a:srcRect l="77107"/>
          <a:stretch/>
        </p:blipFill>
        <p:spPr>
          <a:xfrm>
            <a:off x="8529638" y="2058961"/>
            <a:ext cx="2216512" cy="3683013"/>
          </a:xfrm>
          <a:prstGeom prst="rect">
            <a:avLst/>
          </a:prstGeom>
        </p:spPr>
      </p:pic>
      <p:cxnSp>
        <p:nvCxnSpPr>
          <p:cNvPr id="11" name="Straight Arrow Connector 10">
            <a:extLst>
              <a:ext uri="{FF2B5EF4-FFF2-40B4-BE49-F238E27FC236}">
                <a16:creationId xmlns:a16="http://schemas.microsoft.com/office/drawing/2014/main" id="{8AFE3092-E55D-784F-957A-B3EEC921D648}"/>
              </a:ext>
            </a:extLst>
          </p:cNvPr>
          <p:cNvCxnSpPr>
            <a:cxnSpLocks/>
            <a:stCxn id="8" idx="3"/>
            <a:endCxn id="10" idx="1"/>
          </p:cNvCxnSpPr>
          <p:nvPr/>
        </p:nvCxnSpPr>
        <p:spPr>
          <a:xfrm flipV="1">
            <a:off x="6772275" y="3900468"/>
            <a:ext cx="1757363" cy="1"/>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1">
            <a:extLst>
              <a:ext uri="{FF2B5EF4-FFF2-40B4-BE49-F238E27FC236}">
                <a16:creationId xmlns:a16="http://schemas.microsoft.com/office/drawing/2014/main" id="{7EE596EA-4AB6-374E-A4BF-5165C9ABB232}"/>
              </a:ext>
            </a:extLst>
          </p:cNvPr>
          <p:cNvSpPr txBox="1">
            <a:spLocks/>
          </p:cNvSpPr>
          <p:nvPr/>
        </p:nvSpPr>
        <p:spPr>
          <a:xfrm>
            <a:off x="358042" y="846125"/>
            <a:ext cx="11473200"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NL" sz="5400" i="1" baseline="-25000" dirty="0"/>
              <a:t>m*bill depth + n*flipper length + c = body mass</a:t>
            </a:r>
          </a:p>
          <a:p>
            <a:endParaRPr lang="en-NL" sz="5400" i="1" baseline="-25000" dirty="0"/>
          </a:p>
        </p:txBody>
      </p:sp>
    </p:spTree>
    <p:extLst>
      <p:ext uri="{BB962C8B-B14F-4D97-AF65-F5344CB8AC3E}">
        <p14:creationId xmlns:p14="http://schemas.microsoft.com/office/powerpoint/2010/main" val="2281413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7EE596EA-4AB6-374E-A4BF-5165C9ABB232}"/>
              </a:ext>
            </a:extLst>
          </p:cNvPr>
          <p:cNvSpPr txBox="1">
            <a:spLocks/>
          </p:cNvSpPr>
          <p:nvPr/>
        </p:nvSpPr>
        <p:spPr>
          <a:xfrm>
            <a:off x="332779" y="4997586"/>
            <a:ext cx="11831242"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NL" sz="5400" i="1" baseline="-25000" dirty="0"/>
              <a:t>14*18.7+ 53*181.0 - 6600 = 3171</a:t>
            </a:r>
          </a:p>
          <a:p>
            <a:endParaRPr lang="en-NL" sz="5400" i="1" baseline="-25000" dirty="0"/>
          </a:p>
        </p:txBody>
      </p:sp>
      <p:sp>
        <p:nvSpPr>
          <p:cNvPr id="3" name="Title 2">
            <a:extLst>
              <a:ext uri="{FF2B5EF4-FFF2-40B4-BE49-F238E27FC236}">
                <a16:creationId xmlns:a16="http://schemas.microsoft.com/office/drawing/2014/main" id="{11A9C3AE-9839-264A-A48B-882DEB32C1E1}"/>
              </a:ext>
            </a:extLst>
          </p:cNvPr>
          <p:cNvSpPr>
            <a:spLocks noGrp="1"/>
          </p:cNvSpPr>
          <p:nvPr>
            <p:ph type="title"/>
          </p:nvPr>
        </p:nvSpPr>
        <p:spPr/>
        <p:txBody>
          <a:bodyPr/>
          <a:lstStyle/>
          <a:p>
            <a:r>
              <a:rPr lang="en-NL" dirty="0"/>
              <a:t>Linear Regression</a:t>
            </a:r>
          </a:p>
        </p:txBody>
      </p:sp>
      <p:sp>
        <p:nvSpPr>
          <p:cNvPr id="4" name="Slide Number Placeholder 3">
            <a:extLst>
              <a:ext uri="{FF2B5EF4-FFF2-40B4-BE49-F238E27FC236}">
                <a16:creationId xmlns:a16="http://schemas.microsoft.com/office/drawing/2014/main" id="{F51A19DE-4D36-5743-83ED-3FAA7E973066}"/>
              </a:ext>
            </a:extLst>
          </p:cNvPr>
          <p:cNvSpPr>
            <a:spLocks noGrp="1"/>
          </p:cNvSpPr>
          <p:nvPr>
            <p:ph type="sldNum" sz="quarter" idx="12"/>
          </p:nvPr>
        </p:nvSpPr>
        <p:spPr/>
        <p:txBody>
          <a:bodyPr/>
          <a:lstStyle/>
          <a:p>
            <a:fld id="{B6E27945-FA9B-403D-BA8B-1AE065A8CDA9}" type="slidenum">
              <a:rPr lang="en-US" smtClean="0"/>
              <a:pPr/>
              <a:t>51</a:t>
            </a:fld>
            <a:endParaRPr lang="en-US"/>
          </a:p>
        </p:txBody>
      </p:sp>
      <p:pic>
        <p:nvPicPr>
          <p:cNvPr id="6" name="Picture 5">
            <a:extLst>
              <a:ext uri="{FF2B5EF4-FFF2-40B4-BE49-F238E27FC236}">
                <a16:creationId xmlns:a16="http://schemas.microsoft.com/office/drawing/2014/main" id="{1221E2FF-B027-9549-B107-FD279FF22AEF}"/>
              </a:ext>
            </a:extLst>
          </p:cNvPr>
          <p:cNvPicPr>
            <a:picLocks noChangeAspect="1"/>
          </p:cNvPicPr>
          <p:nvPr/>
        </p:nvPicPr>
        <p:blipFill>
          <a:blip r:embed="rId3"/>
          <a:stretch>
            <a:fillRect/>
          </a:stretch>
        </p:blipFill>
        <p:spPr>
          <a:xfrm>
            <a:off x="2882710" y="3417891"/>
            <a:ext cx="6731379" cy="1168400"/>
          </a:xfrm>
          <a:prstGeom prst="rect">
            <a:avLst/>
          </a:prstGeom>
        </p:spPr>
      </p:pic>
      <p:sp>
        <p:nvSpPr>
          <p:cNvPr id="13" name="Content Placeholder 1">
            <a:extLst>
              <a:ext uri="{FF2B5EF4-FFF2-40B4-BE49-F238E27FC236}">
                <a16:creationId xmlns:a16="http://schemas.microsoft.com/office/drawing/2014/main" id="{365A282E-EDC9-0E4D-9EAD-B40A7D8E9736}"/>
              </a:ext>
            </a:extLst>
          </p:cNvPr>
          <p:cNvSpPr txBox="1">
            <a:spLocks/>
          </p:cNvSpPr>
          <p:nvPr/>
        </p:nvSpPr>
        <p:spPr>
          <a:xfrm>
            <a:off x="332779" y="2170104"/>
            <a:ext cx="11831242"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NL" sz="5400" i="1" baseline="-25000" dirty="0"/>
              <a:t>14*bill depth + 53*flipper length - 6600 = body mass</a:t>
            </a:r>
          </a:p>
          <a:p>
            <a:endParaRPr lang="en-NL" sz="5400" i="1" baseline="-25000" dirty="0"/>
          </a:p>
        </p:txBody>
      </p:sp>
      <p:sp>
        <p:nvSpPr>
          <p:cNvPr id="14" name="Content Placeholder 1">
            <a:extLst>
              <a:ext uri="{FF2B5EF4-FFF2-40B4-BE49-F238E27FC236}">
                <a16:creationId xmlns:a16="http://schemas.microsoft.com/office/drawing/2014/main" id="{4274A8FA-60E3-0A49-B5C8-A09EB48E2661}"/>
              </a:ext>
            </a:extLst>
          </p:cNvPr>
          <p:cNvSpPr txBox="1">
            <a:spLocks/>
          </p:cNvSpPr>
          <p:nvPr/>
        </p:nvSpPr>
        <p:spPr>
          <a:xfrm>
            <a:off x="332779" y="958986"/>
            <a:ext cx="11473200"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NL" sz="5400" i="1" baseline="-25000" dirty="0"/>
              <a:t>m*bill depth + n*flipper length + c = body mass</a:t>
            </a:r>
          </a:p>
          <a:p>
            <a:endParaRPr lang="en-NL" sz="5400" i="1" baseline="-25000" dirty="0"/>
          </a:p>
        </p:txBody>
      </p:sp>
    </p:spTree>
    <p:extLst>
      <p:ext uri="{BB962C8B-B14F-4D97-AF65-F5344CB8AC3E}">
        <p14:creationId xmlns:p14="http://schemas.microsoft.com/office/powerpoint/2010/main" val="88144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359999" y="2756615"/>
            <a:ext cx="11473200" cy="845034"/>
          </a:xfrm>
        </p:spPr>
        <p:txBody>
          <a:bodyPr/>
          <a:lstStyle/>
          <a:p>
            <a:r>
              <a:rPr lang="en-NL" dirty="0"/>
              <a:t>Model-agnostic interpretability methods</a:t>
            </a:r>
          </a:p>
        </p:txBody>
      </p:sp>
    </p:spTree>
    <p:extLst>
      <p:ext uri="{BB962C8B-B14F-4D97-AF65-F5344CB8AC3E}">
        <p14:creationId xmlns:p14="http://schemas.microsoft.com/office/powerpoint/2010/main" val="3966066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a:xfrm>
            <a:off x="739253" y="2496816"/>
            <a:ext cx="10515600" cy="2852737"/>
          </a:xfrm>
        </p:spPr>
        <p:txBody>
          <a:bodyPr/>
          <a:lstStyle/>
          <a:p>
            <a:r>
              <a:rPr lang="en-US" sz="3600" dirty="0" err="1">
                <a:solidFill>
                  <a:schemeClr val="tx1"/>
                </a:solidFill>
                <a:ea typeface="+mn-ea"/>
                <a:cs typeface="+mn-cs"/>
              </a:rPr>
              <a:t>Jupyter</a:t>
            </a:r>
            <a:r>
              <a:rPr lang="en-US" sz="3600" dirty="0">
                <a:solidFill>
                  <a:schemeClr val="tx1"/>
                </a:solidFill>
                <a:ea typeface="+mn-ea"/>
                <a:cs typeface="+mn-cs"/>
              </a:rPr>
              <a:t> Notebook 2</a:t>
            </a:r>
            <a:br>
              <a:rPr lang="en-US" dirty="0"/>
            </a:br>
            <a:br>
              <a:rPr lang="en-US" dirty="0"/>
            </a:br>
            <a:r>
              <a:rPr lang="en-US" dirty="0"/>
              <a:t>02_Ceteris_Paribus_Plots.ipynb</a:t>
            </a:r>
          </a:p>
        </p:txBody>
      </p:sp>
    </p:spTree>
    <p:extLst>
      <p:ext uri="{BB962C8B-B14F-4D97-AF65-F5344CB8AC3E}">
        <p14:creationId xmlns:p14="http://schemas.microsoft.com/office/powerpoint/2010/main" val="2526850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54</a:t>
            </a:fld>
            <a:endParaRPr lang="en-US"/>
          </a:p>
        </p:txBody>
      </p:sp>
      <p:pic>
        <p:nvPicPr>
          <p:cNvPr id="7" name="Picture 6" descr="Chart, line chart&#10;&#10;Description automatically generated">
            <a:extLst>
              <a:ext uri="{FF2B5EF4-FFF2-40B4-BE49-F238E27FC236}">
                <a16:creationId xmlns:a16="http://schemas.microsoft.com/office/drawing/2014/main" id="{A61199FC-B11F-AD4B-9750-D551A8179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20" y="1435316"/>
            <a:ext cx="5029200" cy="3708400"/>
          </a:xfrm>
          <a:prstGeom prst="rect">
            <a:avLst/>
          </a:prstGeom>
        </p:spPr>
      </p:pic>
      <p:pic>
        <p:nvPicPr>
          <p:cNvPr id="12" name="Picture 11" descr="Chart&#10;&#10;Description automatically generated">
            <a:extLst>
              <a:ext uri="{FF2B5EF4-FFF2-40B4-BE49-F238E27FC236}">
                <a16:creationId xmlns:a16="http://schemas.microsoft.com/office/drawing/2014/main" id="{4E088143-5178-7340-81E1-897B646F6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261" y="1682653"/>
            <a:ext cx="5029200" cy="3752100"/>
          </a:xfrm>
          <a:prstGeom prst="rect">
            <a:avLst/>
          </a:prstGeom>
        </p:spPr>
      </p:pic>
      <p:sp>
        <p:nvSpPr>
          <p:cNvPr id="13" name="Text Placeholder 7">
            <a:extLst>
              <a:ext uri="{FF2B5EF4-FFF2-40B4-BE49-F238E27FC236}">
                <a16:creationId xmlns:a16="http://schemas.microsoft.com/office/drawing/2014/main" id="{D6D2448B-CCD9-2E4E-BDE8-263E8FC3606E}"/>
              </a:ext>
            </a:extLst>
          </p:cNvPr>
          <p:cNvSpPr txBox="1">
            <a:spLocks/>
          </p:cNvSpPr>
          <p:nvPr/>
        </p:nvSpPr>
        <p:spPr>
          <a:xfrm>
            <a:off x="2145733" y="5284632"/>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Numerical features</a:t>
            </a:r>
          </a:p>
          <a:p>
            <a:endParaRPr lang="en-NL" dirty="0"/>
          </a:p>
        </p:txBody>
      </p:sp>
      <p:sp>
        <p:nvSpPr>
          <p:cNvPr id="14" name="Text Placeholder 7">
            <a:extLst>
              <a:ext uri="{FF2B5EF4-FFF2-40B4-BE49-F238E27FC236}">
                <a16:creationId xmlns:a16="http://schemas.microsoft.com/office/drawing/2014/main" id="{B1F48F99-288A-2F4F-9D42-64E8CF976B38}"/>
              </a:ext>
            </a:extLst>
          </p:cNvPr>
          <p:cNvSpPr txBox="1">
            <a:spLocks/>
          </p:cNvSpPr>
          <p:nvPr/>
        </p:nvSpPr>
        <p:spPr>
          <a:xfrm>
            <a:off x="7283267" y="5284631"/>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Categorical features</a:t>
            </a:r>
          </a:p>
          <a:p>
            <a:endParaRPr lang="en-NL" dirty="0"/>
          </a:p>
        </p:txBody>
      </p:sp>
      <p:sp>
        <p:nvSpPr>
          <p:cNvPr id="17" name="Text Placeholder 4">
            <a:extLst>
              <a:ext uri="{FF2B5EF4-FFF2-40B4-BE49-F238E27FC236}">
                <a16:creationId xmlns:a16="http://schemas.microsoft.com/office/drawing/2014/main" id="{5C72C5EC-AE84-DF41-9202-88D7030E5BCE}"/>
              </a:ext>
            </a:extLst>
          </p:cNvPr>
          <p:cNvSpPr txBox="1">
            <a:spLocks/>
          </p:cNvSpPr>
          <p:nvPr/>
        </p:nvSpPr>
        <p:spPr>
          <a:xfrm>
            <a:off x="463955" y="909744"/>
            <a:ext cx="4526499" cy="3960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1800" dirty="0"/>
              <a:t>Numerical and categorical features</a:t>
            </a:r>
          </a:p>
        </p:txBody>
      </p:sp>
      <p:sp>
        <p:nvSpPr>
          <p:cNvPr id="18" name="Title 5">
            <a:extLst>
              <a:ext uri="{FF2B5EF4-FFF2-40B4-BE49-F238E27FC236}">
                <a16:creationId xmlns:a16="http://schemas.microsoft.com/office/drawing/2014/main" id="{A4205721-760C-184B-963D-94B4D3C6016E}"/>
              </a:ext>
            </a:extLst>
          </p:cNvPr>
          <p:cNvSpPr txBox="1">
            <a:spLocks/>
          </p:cNvSpPr>
          <p:nvPr/>
        </p:nvSpPr>
        <p:spPr>
          <a:xfrm>
            <a:off x="524607" y="496880"/>
            <a:ext cx="4465847"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b="1"/>
              <a:t>Ceteris Paribus profile</a:t>
            </a:r>
            <a:endParaRPr lang="en-NL" b="1" dirty="0"/>
          </a:p>
        </p:txBody>
      </p:sp>
      <p:sp>
        <p:nvSpPr>
          <p:cNvPr id="20" name="Title 19">
            <a:extLst>
              <a:ext uri="{FF2B5EF4-FFF2-40B4-BE49-F238E27FC236}">
                <a16:creationId xmlns:a16="http://schemas.microsoft.com/office/drawing/2014/main" id="{31EC5E24-5759-5744-A087-C5335D75AAD3}"/>
              </a:ext>
            </a:extLst>
          </p:cNvPr>
          <p:cNvSpPr>
            <a:spLocks noGrp="1"/>
          </p:cNvSpPr>
          <p:nvPr>
            <p:ph type="title"/>
          </p:nvPr>
        </p:nvSpPr>
        <p:spPr>
          <a:xfrm>
            <a:off x="-3590867" y="188862"/>
            <a:ext cx="11473200" cy="648000"/>
          </a:xfrm>
        </p:spPr>
        <p:txBody>
          <a:bodyPr/>
          <a:lstStyle/>
          <a:p>
            <a:endParaRPr lang="en-NL" dirty="0"/>
          </a:p>
        </p:txBody>
      </p:sp>
    </p:spTree>
    <p:extLst>
      <p:ext uri="{BB962C8B-B14F-4D97-AF65-F5344CB8AC3E}">
        <p14:creationId xmlns:p14="http://schemas.microsoft.com/office/powerpoint/2010/main" val="591111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55</a:t>
            </a:fld>
            <a:endParaRPr lang="en-US"/>
          </a:p>
        </p:txBody>
      </p:sp>
      <p:sp>
        <p:nvSpPr>
          <p:cNvPr id="6" name="Title 5">
            <a:extLst>
              <a:ext uri="{FF2B5EF4-FFF2-40B4-BE49-F238E27FC236}">
                <a16:creationId xmlns:a16="http://schemas.microsoft.com/office/drawing/2014/main" id="{D97EAECF-5220-1940-A59B-D25D3EF8F21A}"/>
              </a:ext>
            </a:extLst>
          </p:cNvPr>
          <p:cNvSpPr>
            <a:spLocks noGrp="1"/>
          </p:cNvSpPr>
          <p:nvPr>
            <p:ph type="title"/>
          </p:nvPr>
        </p:nvSpPr>
        <p:spPr>
          <a:xfrm>
            <a:off x="524607" y="496880"/>
            <a:ext cx="4465847" cy="648000"/>
          </a:xfrm>
        </p:spPr>
        <p:txBody>
          <a:bodyPr/>
          <a:lstStyle/>
          <a:p>
            <a:r>
              <a:rPr lang="en-NL" b="1" dirty="0"/>
              <a:t>Ceteris Paribus profile</a:t>
            </a:r>
          </a:p>
        </p:txBody>
      </p:sp>
      <p:pic>
        <p:nvPicPr>
          <p:cNvPr id="7" name="Picture 6" descr="Chart, line chart&#10;&#10;Description automatically generated">
            <a:extLst>
              <a:ext uri="{FF2B5EF4-FFF2-40B4-BE49-F238E27FC236}">
                <a16:creationId xmlns:a16="http://schemas.microsoft.com/office/drawing/2014/main" id="{A61199FC-B11F-AD4B-9750-D551A8179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20" y="1435316"/>
            <a:ext cx="5029200" cy="3708400"/>
          </a:xfrm>
          <a:prstGeom prst="rect">
            <a:avLst/>
          </a:prstGeom>
        </p:spPr>
      </p:pic>
      <p:sp>
        <p:nvSpPr>
          <p:cNvPr id="8" name="Text Placeholder 7">
            <a:extLst>
              <a:ext uri="{FF2B5EF4-FFF2-40B4-BE49-F238E27FC236}">
                <a16:creationId xmlns:a16="http://schemas.microsoft.com/office/drawing/2014/main" id="{5A5EEA33-88DF-024D-A547-8F54BBD7B6B8}"/>
              </a:ext>
            </a:extLst>
          </p:cNvPr>
          <p:cNvSpPr txBox="1">
            <a:spLocks/>
          </p:cNvSpPr>
          <p:nvPr/>
        </p:nvSpPr>
        <p:spPr>
          <a:xfrm>
            <a:off x="2145733" y="5284632"/>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Row 231: A Gentoo penguin</a:t>
            </a:r>
          </a:p>
        </p:txBody>
      </p:sp>
      <p:pic>
        <p:nvPicPr>
          <p:cNvPr id="3" name="Picture 2" descr="Chart, line chart&#10;&#10;Description automatically generated">
            <a:extLst>
              <a:ext uri="{FF2B5EF4-FFF2-40B4-BE49-F238E27FC236}">
                <a16:creationId xmlns:a16="http://schemas.microsoft.com/office/drawing/2014/main" id="{70088734-BECE-F04E-AE42-E0E3B6A37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207" y="1435316"/>
            <a:ext cx="4554422" cy="3708400"/>
          </a:xfrm>
          <a:prstGeom prst="rect">
            <a:avLst/>
          </a:prstGeom>
        </p:spPr>
      </p:pic>
      <p:sp>
        <p:nvSpPr>
          <p:cNvPr id="11" name="Text Placeholder 7">
            <a:extLst>
              <a:ext uri="{FF2B5EF4-FFF2-40B4-BE49-F238E27FC236}">
                <a16:creationId xmlns:a16="http://schemas.microsoft.com/office/drawing/2014/main" id="{26994509-6CE5-BB4D-81E8-9F9579A5B91A}"/>
              </a:ext>
            </a:extLst>
          </p:cNvPr>
          <p:cNvSpPr txBox="1">
            <a:spLocks/>
          </p:cNvSpPr>
          <p:nvPr/>
        </p:nvSpPr>
        <p:spPr>
          <a:xfrm>
            <a:off x="7283267" y="5284631"/>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Row 30: An Adélie penguin</a:t>
            </a:r>
          </a:p>
        </p:txBody>
      </p:sp>
      <p:sp>
        <p:nvSpPr>
          <p:cNvPr id="12" name="Text Placeholder 4">
            <a:extLst>
              <a:ext uri="{FF2B5EF4-FFF2-40B4-BE49-F238E27FC236}">
                <a16:creationId xmlns:a16="http://schemas.microsoft.com/office/drawing/2014/main" id="{0411913C-5841-B947-9F8A-CF0AD98DE406}"/>
              </a:ext>
            </a:extLst>
          </p:cNvPr>
          <p:cNvSpPr txBox="1">
            <a:spLocks/>
          </p:cNvSpPr>
          <p:nvPr/>
        </p:nvSpPr>
        <p:spPr>
          <a:xfrm>
            <a:off x="463955" y="909744"/>
            <a:ext cx="4526499" cy="3960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1800" dirty="0"/>
              <a:t>Different plots for different </a:t>
            </a:r>
            <a:r>
              <a:rPr lang="en-NL" sz="1800" i="1" dirty="0"/>
              <a:t>data points</a:t>
            </a:r>
          </a:p>
        </p:txBody>
      </p:sp>
    </p:spTree>
    <p:extLst>
      <p:ext uri="{BB962C8B-B14F-4D97-AF65-F5344CB8AC3E}">
        <p14:creationId xmlns:p14="http://schemas.microsoft.com/office/powerpoint/2010/main" val="3124454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56</a:t>
            </a:fld>
            <a:endParaRPr lang="en-US"/>
          </a:p>
        </p:txBody>
      </p:sp>
      <p:pic>
        <p:nvPicPr>
          <p:cNvPr id="7" name="Picture 6" descr="Chart, line chart&#10;&#10;Description automatically generated">
            <a:extLst>
              <a:ext uri="{FF2B5EF4-FFF2-40B4-BE49-F238E27FC236}">
                <a16:creationId xmlns:a16="http://schemas.microsoft.com/office/drawing/2014/main" id="{A61199FC-B11F-AD4B-9750-D551A8179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20" y="1435316"/>
            <a:ext cx="5029200" cy="3708400"/>
          </a:xfrm>
          <a:prstGeom prst="rect">
            <a:avLst/>
          </a:prstGeom>
        </p:spPr>
      </p:pic>
      <p:sp>
        <p:nvSpPr>
          <p:cNvPr id="8" name="Text Placeholder 7">
            <a:extLst>
              <a:ext uri="{FF2B5EF4-FFF2-40B4-BE49-F238E27FC236}">
                <a16:creationId xmlns:a16="http://schemas.microsoft.com/office/drawing/2014/main" id="{5A5EEA33-88DF-024D-A547-8F54BBD7B6B8}"/>
              </a:ext>
            </a:extLst>
          </p:cNvPr>
          <p:cNvSpPr txBox="1">
            <a:spLocks/>
          </p:cNvSpPr>
          <p:nvPr/>
        </p:nvSpPr>
        <p:spPr>
          <a:xfrm>
            <a:off x="2145733" y="5284632"/>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Row 231: A Gentoo penguin</a:t>
            </a:r>
          </a:p>
          <a:p>
            <a:r>
              <a:rPr lang="en-NL" dirty="0"/>
              <a:t>Random Forest Regressor</a:t>
            </a:r>
          </a:p>
        </p:txBody>
      </p:sp>
      <p:sp>
        <p:nvSpPr>
          <p:cNvPr id="11" name="Text Placeholder 7">
            <a:extLst>
              <a:ext uri="{FF2B5EF4-FFF2-40B4-BE49-F238E27FC236}">
                <a16:creationId xmlns:a16="http://schemas.microsoft.com/office/drawing/2014/main" id="{26994509-6CE5-BB4D-81E8-9F9579A5B91A}"/>
              </a:ext>
            </a:extLst>
          </p:cNvPr>
          <p:cNvSpPr txBox="1">
            <a:spLocks/>
          </p:cNvSpPr>
          <p:nvPr/>
        </p:nvSpPr>
        <p:spPr>
          <a:xfrm>
            <a:off x="7283267" y="5284631"/>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Row 231: A Gentoo penguin</a:t>
            </a:r>
          </a:p>
          <a:p>
            <a:r>
              <a:rPr lang="en-GB" dirty="0"/>
              <a:t>K-Nearest </a:t>
            </a:r>
            <a:r>
              <a:rPr lang="en-GB" dirty="0" err="1"/>
              <a:t>Neighbors</a:t>
            </a:r>
            <a:r>
              <a:rPr lang="en-GB" dirty="0"/>
              <a:t> Regressor</a:t>
            </a:r>
            <a:endParaRPr lang="en-NL" dirty="0"/>
          </a:p>
        </p:txBody>
      </p:sp>
      <p:pic>
        <p:nvPicPr>
          <p:cNvPr id="5" name="Picture 4" descr="Chart, line chart&#10;&#10;Description automatically generated">
            <a:extLst>
              <a:ext uri="{FF2B5EF4-FFF2-40B4-BE49-F238E27FC236}">
                <a16:creationId xmlns:a16="http://schemas.microsoft.com/office/drawing/2014/main" id="{57FD272A-E91B-7149-B348-0EEB202EB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21733"/>
            <a:ext cx="4865033" cy="3521983"/>
          </a:xfrm>
          <a:prstGeom prst="rect">
            <a:avLst/>
          </a:prstGeom>
        </p:spPr>
      </p:pic>
      <p:sp>
        <p:nvSpPr>
          <p:cNvPr id="12" name="Title 5">
            <a:extLst>
              <a:ext uri="{FF2B5EF4-FFF2-40B4-BE49-F238E27FC236}">
                <a16:creationId xmlns:a16="http://schemas.microsoft.com/office/drawing/2014/main" id="{DAD4F604-6ECE-6B47-918F-A421A06E947F}"/>
              </a:ext>
            </a:extLst>
          </p:cNvPr>
          <p:cNvSpPr txBox="1">
            <a:spLocks/>
          </p:cNvSpPr>
          <p:nvPr/>
        </p:nvSpPr>
        <p:spPr>
          <a:xfrm>
            <a:off x="524607" y="496880"/>
            <a:ext cx="4465847"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b="1"/>
              <a:t>Ceteris Paribus profile</a:t>
            </a:r>
            <a:endParaRPr lang="en-NL" b="1" dirty="0"/>
          </a:p>
        </p:txBody>
      </p:sp>
      <p:sp>
        <p:nvSpPr>
          <p:cNvPr id="13" name="Text Placeholder 4">
            <a:extLst>
              <a:ext uri="{FF2B5EF4-FFF2-40B4-BE49-F238E27FC236}">
                <a16:creationId xmlns:a16="http://schemas.microsoft.com/office/drawing/2014/main" id="{3A2E2B0F-5B64-484E-9D51-2E2099220DE4}"/>
              </a:ext>
            </a:extLst>
          </p:cNvPr>
          <p:cNvSpPr txBox="1">
            <a:spLocks/>
          </p:cNvSpPr>
          <p:nvPr/>
        </p:nvSpPr>
        <p:spPr>
          <a:xfrm>
            <a:off x="463955" y="909744"/>
            <a:ext cx="4526499" cy="3960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1800" dirty="0"/>
              <a:t>Different plots for different </a:t>
            </a:r>
            <a:r>
              <a:rPr lang="en-NL" sz="1800" i="1" dirty="0"/>
              <a:t>models</a:t>
            </a:r>
            <a:endParaRPr lang="en-NL" sz="1800" dirty="0"/>
          </a:p>
        </p:txBody>
      </p:sp>
      <p:sp>
        <p:nvSpPr>
          <p:cNvPr id="15" name="Title 14">
            <a:extLst>
              <a:ext uri="{FF2B5EF4-FFF2-40B4-BE49-F238E27FC236}">
                <a16:creationId xmlns:a16="http://schemas.microsoft.com/office/drawing/2014/main" id="{223C1857-D614-2644-96AB-AFC106F824C3}"/>
              </a:ext>
            </a:extLst>
          </p:cNvPr>
          <p:cNvSpPr>
            <a:spLocks noGrp="1"/>
          </p:cNvSpPr>
          <p:nvPr>
            <p:ph type="title"/>
          </p:nvPr>
        </p:nvSpPr>
        <p:spPr>
          <a:xfrm>
            <a:off x="-3801467" y="1987224"/>
            <a:ext cx="11473200" cy="648000"/>
          </a:xfrm>
        </p:spPr>
        <p:txBody>
          <a:bodyPr/>
          <a:lstStyle/>
          <a:p>
            <a:endParaRPr lang="en-NL" dirty="0"/>
          </a:p>
        </p:txBody>
      </p:sp>
    </p:spTree>
    <p:extLst>
      <p:ext uri="{BB962C8B-B14F-4D97-AF65-F5344CB8AC3E}">
        <p14:creationId xmlns:p14="http://schemas.microsoft.com/office/powerpoint/2010/main" val="3472096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57</a:t>
            </a:fld>
            <a:endParaRPr lang="en-US"/>
          </a:p>
        </p:txBody>
      </p:sp>
      <p:pic>
        <p:nvPicPr>
          <p:cNvPr id="7" name="Picture 6" descr="Chart, line chart&#10;&#10;Description automatically generated">
            <a:extLst>
              <a:ext uri="{FF2B5EF4-FFF2-40B4-BE49-F238E27FC236}">
                <a16:creationId xmlns:a16="http://schemas.microsoft.com/office/drawing/2014/main" id="{A61199FC-B11F-AD4B-9750-D551A8179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20" y="1435316"/>
            <a:ext cx="5029200" cy="3708400"/>
          </a:xfrm>
          <a:prstGeom prst="rect">
            <a:avLst/>
          </a:prstGeom>
        </p:spPr>
      </p:pic>
      <p:sp>
        <p:nvSpPr>
          <p:cNvPr id="8" name="Text Placeholder 7">
            <a:extLst>
              <a:ext uri="{FF2B5EF4-FFF2-40B4-BE49-F238E27FC236}">
                <a16:creationId xmlns:a16="http://schemas.microsoft.com/office/drawing/2014/main" id="{5A5EEA33-88DF-024D-A547-8F54BBD7B6B8}"/>
              </a:ext>
            </a:extLst>
          </p:cNvPr>
          <p:cNvSpPr txBox="1">
            <a:spLocks/>
          </p:cNvSpPr>
          <p:nvPr/>
        </p:nvSpPr>
        <p:spPr>
          <a:xfrm>
            <a:off x="2145733" y="5284632"/>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Row 231: A Gentoo penguin</a:t>
            </a:r>
          </a:p>
          <a:p>
            <a:r>
              <a:rPr lang="en-NL" dirty="0"/>
              <a:t>Random Forest Regressor</a:t>
            </a:r>
          </a:p>
        </p:txBody>
      </p:sp>
      <p:sp>
        <p:nvSpPr>
          <p:cNvPr id="11" name="Text Placeholder 7">
            <a:extLst>
              <a:ext uri="{FF2B5EF4-FFF2-40B4-BE49-F238E27FC236}">
                <a16:creationId xmlns:a16="http://schemas.microsoft.com/office/drawing/2014/main" id="{26994509-6CE5-BB4D-81E8-9F9579A5B91A}"/>
              </a:ext>
            </a:extLst>
          </p:cNvPr>
          <p:cNvSpPr txBox="1">
            <a:spLocks/>
          </p:cNvSpPr>
          <p:nvPr/>
        </p:nvSpPr>
        <p:spPr>
          <a:xfrm>
            <a:off x="7283267" y="5284631"/>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Row 231: A Gentoo penguin</a:t>
            </a:r>
          </a:p>
          <a:p>
            <a:r>
              <a:rPr lang="en-GB" dirty="0"/>
              <a:t>Linear Regression</a:t>
            </a:r>
            <a:endParaRPr lang="en-NL" dirty="0"/>
          </a:p>
        </p:txBody>
      </p:sp>
      <p:pic>
        <p:nvPicPr>
          <p:cNvPr id="3" name="Picture 2" descr="Chart, line chart&#10;&#10;Description automatically generated">
            <a:extLst>
              <a:ext uri="{FF2B5EF4-FFF2-40B4-BE49-F238E27FC236}">
                <a16:creationId xmlns:a16="http://schemas.microsoft.com/office/drawing/2014/main" id="{FB38ED40-0212-B544-9E31-4A8BD88EF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39264"/>
            <a:ext cx="4812116" cy="3490412"/>
          </a:xfrm>
          <a:prstGeom prst="rect">
            <a:avLst/>
          </a:prstGeom>
        </p:spPr>
      </p:pic>
      <p:sp>
        <p:nvSpPr>
          <p:cNvPr id="12" name="Title 5">
            <a:extLst>
              <a:ext uri="{FF2B5EF4-FFF2-40B4-BE49-F238E27FC236}">
                <a16:creationId xmlns:a16="http://schemas.microsoft.com/office/drawing/2014/main" id="{17206F05-9DBE-9D4A-AA29-8E5CB229BE7D}"/>
              </a:ext>
            </a:extLst>
          </p:cNvPr>
          <p:cNvSpPr txBox="1">
            <a:spLocks/>
          </p:cNvSpPr>
          <p:nvPr/>
        </p:nvSpPr>
        <p:spPr>
          <a:xfrm>
            <a:off x="524607" y="496880"/>
            <a:ext cx="4465847"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b="1"/>
              <a:t>Ceteris Paribus profile</a:t>
            </a:r>
            <a:endParaRPr lang="en-NL" b="1" dirty="0"/>
          </a:p>
        </p:txBody>
      </p:sp>
      <p:sp>
        <p:nvSpPr>
          <p:cNvPr id="13" name="Text Placeholder 4">
            <a:extLst>
              <a:ext uri="{FF2B5EF4-FFF2-40B4-BE49-F238E27FC236}">
                <a16:creationId xmlns:a16="http://schemas.microsoft.com/office/drawing/2014/main" id="{3A880DFA-F6D6-EC42-A321-8940E76EAD50}"/>
              </a:ext>
            </a:extLst>
          </p:cNvPr>
          <p:cNvSpPr txBox="1">
            <a:spLocks/>
          </p:cNvSpPr>
          <p:nvPr/>
        </p:nvSpPr>
        <p:spPr>
          <a:xfrm>
            <a:off x="463955" y="909744"/>
            <a:ext cx="4526499" cy="3960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1800" dirty="0"/>
              <a:t>Different plots for different </a:t>
            </a:r>
            <a:r>
              <a:rPr lang="en-NL" sz="1800" i="1" dirty="0"/>
              <a:t>models</a:t>
            </a:r>
            <a:endParaRPr lang="en-NL" sz="1800" dirty="0"/>
          </a:p>
        </p:txBody>
      </p:sp>
      <p:sp>
        <p:nvSpPr>
          <p:cNvPr id="14" name="Title 13">
            <a:extLst>
              <a:ext uri="{FF2B5EF4-FFF2-40B4-BE49-F238E27FC236}">
                <a16:creationId xmlns:a16="http://schemas.microsoft.com/office/drawing/2014/main" id="{C997A9C4-0427-6146-9023-49E87D6448FE}"/>
              </a:ext>
            </a:extLst>
          </p:cNvPr>
          <p:cNvSpPr>
            <a:spLocks noGrp="1"/>
          </p:cNvSpPr>
          <p:nvPr>
            <p:ph type="title"/>
          </p:nvPr>
        </p:nvSpPr>
        <p:spPr>
          <a:xfrm>
            <a:off x="-3948529" y="2336089"/>
            <a:ext cx="11473200" cy="648000"/>
          </a:xfrm>
        </p:spPr>
        <p:txBody>
          <a:bodyPr/>
          <a:lstStyle/>
          <a:p>
            <a:endParaRPr lang="en-NL" dirty="0"/>
          </a:p>
        </p:txBody>
      </p:sp>
    </p:spTree>
    <p:extLst>
      <p:ext uri="{BB962C8B-B14F-4D97-AF65-F5344CB8AC3E}">
        <p14:creationId xmlns:p14="http://schemas.microsoft.com/office/powerpoint/2010/main" val="494721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Icon&#10;&#10;Description automatically generated">
            <a:extLst>
              <a:ext uri="{FF2B5EF4-FFF2-40B4-BE49-F238E27FC236}">
                <a16:creationId xmlns:a16="http://schemas.microsoft.com/office/drawing/2014/main" id="{5498C81D-38D8-8546-9A0E-451D05FB2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92" y="2278584"/>
            <a:ext cx="3738161" cy="2592155"/>
          </a:xfrm>
          <a:prstGeom prst="rect">
            <a:avLst/>
          </a:prstGeom>
        </p:spPr>
      </p:pic>
      <p:pic>
        <p:nvPicPr>
          <p:cNvPr id="14" name="Picture 13" descr="Icon&#10;&#10;Description automatically generated">
            <a:extLst>
              <a:ext uri="{FF2B5EF4-FFF2-40B4-BE49-F238E27FC236}">
                <a16:creationId xmlns:a16="http://schemas.microsoft.com/office/drawing/2014/main" id="{CDA2262B-A844-8B41-840A-F794ABF68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44" y="1527074"/>
            <a:ext cx="4659959" cy="4402858"/>
          </a:xfrm>
          <a:prstGeom prst="rect">
            <a:avLst/>
          </a:prstGeom>
        </p:spPr>
      </p:pic>
      <p:sp>
        <p:nvSpPr>
          <p:cNvPr id="11" name="Text Placeholder 10">
            <a:extLst>
              <a:ext uri="{FF2B5EF4-FFF2-40B4-BE49-F238E27FC236}">
                <a16:creationId xmlns:a16="http://schemas.microsoft.com/office/drawing/2014/main" id="{EEE5C4DB-A67B-4145-99E8-A921B1E3C73A}"/>
              </a:ext>
            </a:extLst>
          </p:cNvPr>
          <p:cNvSpPr>
            <a:spLocks noGrp="1"/>
          </p:cNvSpPr>
          <p:nvPr>
            <p:ph type="body" sz="quarter" idx="18"/>
          </p:nvPr>
        </p:nvSpPr>
        <p:spPr>
          <a:xfrm>
            <a:off x="5868763" y="2395615"/>
            <a:ext cx="5579237" cy="2475124"/>
          </a:xfrm>
        </p:spPr>
        <p:txBody>
          <a:bodyPr>
            <a:noAutofit/>
          </a:bodyPr>
          <a:lstStyle/>
          <a:p>
            <a:pPr marL="285750" indent="-285750">
              <a:buFont typeface="Arial" panose="020B0604020202020204" pitchFamily="34" charset="0"/>
              <a:buChar char="•"/>
            </a:pPr>
            <a:r>
              <a:rPr lang="en-NL" sz="1800" dirty="0"/>
              <a:t>Can only display </a:t>
            </a:r>
            <a:r>
              <a:rPr lang="en-NL" sz="1800" b="1" dirty="0"/>
              <a:t>one feature</a:t>
            </a:r>
            <a:r>
              <a:rPr lang="en-NL" sz="1800" dirty="0"/>
              <a:t> meaningfully at the time</a:t>
            </a:r>
          </a:p>
          <a:p>
            <a:pPr marL="285750" indent="-285750">
              <a:buFont typeface="Arial" panose="020B0604020202020204" pitchFamily="34" charset="0"/>
              <a:buChar char="•"/>
            </a:pPr>
            <a:r>
              <a:rPr lang="en-NL" sz="1800" dirty="0"/>
              <a:t>Misleading for </a:t>
            </a:r>
            <a:r>
              <a:rPr lang="en-NL" sz="1800" b="1" dirty="0"/>
              <a:t>correlated</a:t>
            </a:r>
            <a:r>
              <a:rPr lang="en-NL" sz="1800" dirty="0"/>
              <a:t> features</a:t>
            </a:r>
          </a:p>
          <a:p>
            <a:pPr marL="285750" indent="-285750">
              <a:buFont typeface="Arial" panose="020B0604020202020204" pitchFamily="34" charset="0"/>
              <a:buChar char="•"/>
            </a:pPr>
            <a:r>
              <a:rPr lang="en-NL" sz="1800" dirty="0"/>
              <a:t>Only applicable to </a:t>
            </a:r>
            <a:r>
              <a:rPr lang="en-NL" sz="1800" b="1" dirty="0"/>
              <a:t>one</a:t>
            </a:r>
            <a:r>
              <a:rPr lang="en-NL" sz="1800" dirty="0"/>
              <a:t> data point at the time – does not tell you anything about overall trend</a:t>
            </a:r>
          </a:p>
          <a:p>
            <a:pPr marL="285750" indent="-285750">
              <a:buFont typeface="Arial" panose="020B0604020202020204" pitchFamily="34" charset="0"/>
              <a:buChar char="•"/>
            </a:pPr>
            <a:r>
              <a:rPr lang="en-NL" sz="1800" dirty="0"/>
              <a:t>Does not tell you </a:t>
            </a:r>
            <a:r>
              <a:rPr lang="en-NL" sz="1800" b="1" dirty="0"/>
              <a:t>how much a feature contributes</a:t>
            </a:r>
            <a:r>
              <a:rPr lang="en-NL" sz="1800" dirty="0"/>
              <a:t> to individual prediction</a:t>
            </a:r>
          </a:p>
          <a:p>
            <a:pPr marL="285750" indent="-285750">
              <a:buFont typeface="Arial" panose="020B0604020202020204" pitchFamily="34" charset="0"/>
              <a:buChar char="•"/>
            </a:pPr>
            <a:endParaRPr lang="en-NL" sz="1800" dirty="0"/>
          </a:p>
        </p:txBody>
      </p:sp>
      <p:sp>
        <p:nvSpPr>
          <p:cNvPr id="9" name="Text Placeholder 8">
            <a:extLst>
              <a:ext uri="{FF2B5EF4-FFF2-40B4-BE49-F238E27FC236}">
                <a16:creationId xmlns:a16="http://schemas.microsoft.com/office/drawing/2014/main" id="{FB150932-DB3E-CA49-9218-482249158D82}"/>
              </a:ext>
            </a:extLst>
          </p:cNvPr>
          <p:cNvSpPr>
            <a:spLocks noGrp="1"/>
          </p:cNvSpPr>
          <p:nvPr>
            <p:ph type="body" sz="quarter" idx="16"/>
          </p:nvPr>
        </p:nvSpPr>
        <p:spPr>
          <a:xfrm>
            <a:off x="1105003" y="2395615"/>
            <a:ext cx="4659959" cy="2865695"/>
          </a:xfrm>
        </p:spPr>
        <p:txBody>
          <a:bodyPr>
            <a:normAutofit/>
          </a:bodyPr>
          <a:lstStyle/>
          <a:p>
            <a:pPr marL="285750" indent="-285750">
              <a:buFont typeface="Arial" panose="020B0604020202020204" pitchFamily="34" charset="0"/>
              <a:buChar char="•"/>
            </a:pPr>
            <a:r>
              <a:rPr lang="en-NL" sz="1800" dirty="0"/>
              <a:t>Works on a </a:t>
            </a:r>
            <a:r>
              <a:rPr lang="en-NL" sz="1800" b="1" dirty="0"/>
              <a:t>local </a:t>
            </a:r>
            <a:r>
              <a:rPr lang="en-NL" sz="1800" dirty="0"/>
              <a:t>level for an individual prediction</a:t>
            </a:r>
          </a:p>
          <a:p>
            <a:pPr marL="285750" indent="-285750">
              <a:buFont typeface="Arial" panose="020B0604020202020204" pitchFamily="34" charset="0"/>
              <a:buChar char="•"/>
            </a:pPr>
            <a:r>
              <a:rPr lang="en-NL" sz="1800" dirty="0"/>
              <a:t>Displays model’s </a:t>
            </a:r>
            <a:r>
              <a:rPr lang="en-NL" sz="1800" b="1" dirty="0"/>
              <a:t>sensitivity</a:t>
            </a:r>
            <a:r>
              <a:rPr lang="en-NL" sz="1800" dirty="0"/>
              <a:t> to a feature</a:t>
            </a:r>
          </a:p>
          <a:p>
            <a:pPr marL="285750" indent="-285750">
              <a:buFont typeface="Arial" panose="020B0604020202020204" pitchFamily="34" charset="0"/>
              <a:buChar char="•"/>
            </a:pPr>
            <a:r>
              <a:rPr lang="en-NL" sz="1800" b="1" dirty="0"/>
              <a:t>Intuitive</a:t>
            </a:r>
            <a:r>
              <a:rPr lang="en-NL" sz="1800" dirty="0"/>
              <a:t> to understand</a:t>
            </a:r>
          </a:p>
          <a:p>
            <a:pPr marL="285750" indent="-285750">
              <a:buFont typeface="Arial" panose="020B0604020202020204" pitchFamily="34" charset="0"/>
              <a:buChar char="•"/>
            </a:pPr>
            <a:r>
              <a:rPr lang="en-NL" sz="1800" dirty="0"/>
              <a:t>(</a:t>
            </a:r>
            <a:r>
              <a:rPr lang="en-NL" sz="1800" b="1" dirty="0"/>
              <a:t>Easy</a:t>
            </a:r>
            <a:r>
              <a:rPr lang="en-NL" sz="1800" dirty="0"/>
              <a:t> to implement)</a:t>
            </a:r>
          </a:p>
        </p:txBody>
      </p:sp>
      <p:sp>
        <p:nvSpPr>
          <p:cNvPr id="3" name="Slide Number Placeholder 2">
            <a:extLst>
              <a:ext uri="{FF2B5EF4-FFF2-40B4-BE49-F238E27FC236}">
                <a16:creationId xmlns:a16="http://schemas.microsoft.com/office/drawing/2014/main" id="{7EC2C8D1-9694-2443-AFC5-5CEBFE5D23DF}"/>
              </a:ext>
            </a:extLst>
          </p:cNvPr>
          <p:cNvSpPr>
            <a:spLocks noGrp="1"/>
          </p:cNvSpPr>
          <p:nvPr>
            <p:ph type="sldNum" sz="quarter" idx="12"/>
          </p:nvPr>
        </p:nvSpPr>
        <p:spPr/>
        <p:txBody>
          <a:bodyPr/>
          <a:lstStyle/>
          <a:p>
            <a:fld id="{B6E27945-FA9B-403D-BA8B-1AE065A8CDA9}" type="slidenum">
              <a:rPr lang="en-US" smtClean="0"/>
              <a:pPr/>
              <a:t>58</a:t>
            </a:fld>
            <a:endParaRPr lang="en-US"/>
          </a:p>
        </p:txBody>
      </p:sp>
      <p:sp>
        <p:nvSpPr>
          <p:cNvPr id="7" name="Text Placeholder 6">
            <a:extLst>
              <a:ext uri="{FF2B5EF4-FFF2-40B4-BE49-F238E27FC236}">
                <a16:creationId xmlns:a16="http://schemas.microsoft.com/office/drawing/2014/main" id="{7F596CE3-89F1-8D4E-852A-3EBF83514D98}"/>
              </a:ext>
            </a:extLst>
          </p:cNvPr>
          <p:cNvSpPr>
            <a:spLocks noGrp="1"/>
          </p:cNvSpPr>
          <p:nvPr>
            <p:ph type="body" sz="quarter" idx="13"/>
          </p:nvPr>
        </p:nvSpPr>
        <p:spPr>
          <a:xfrm>
            <a:off x="12566790" y="1561792"/>
            <a:ext cx="11473200" cy="396000"/>
          </a:xfrm>
        </p:spPr>
        <p:txBody>
          <a:bodyPr/>
          <a:lstStyle/>
          <a:p>
            <a:r>
              <a:rPr lang="en-NL" dirty="0"/>
              <a:t>Advantages &amp; disadvantages</a:t>
            </a:r>
          </a:p>
        </p:txBody>
      </p:sp>
      <p:sp>
        <p:nvSpPr>
          <p:cNvPr id="8" name="Text Placeholder 7">
            <a:extLst>
              <a:ext uri="{FF2B5EF4-FFF2-40B4-BE49-F238E27FC236}">
                <a16:creationId xmlns:a16="http://schemas.microsoft.com/office/drawing/2014/main" id="{863920F9-6E79-2F4B-B285-5F12F8345B7B}"/>
              </a:ext>
            </a:extLst>
          </p:cNvPr>
          <p:cNvSpPr>
            <a:spLocks noGrp="1"/>
          </p:cNvSpPr>
          <p:nvPr>
            <p:ph type="body" sz="quarter" idx="15"/>
          </p:nvPr>
        </p:nvSpPr>
        <p:spPr>
          <a:xfrm>
            <a:off x="1049207" y="1607902"/>
            <a:ext cx="5526000" cy="607547"/>
          </a:xfrm>
        </p:spPr>
        <p:txBody>
          <a:bodyPr/>
          <a:lstStyle/>
          <a:p>
            <a:r>
              <a:rPr lang="en-NL" sz="2500" dirty="0">
                <a:solidFill>
                  <a:schemeClr val="tx1"/>
                </a:solidFill>
              </a:rPr>
              <a:t>Advantages</a:t>
            </a:r>
          </a:p>
        </p:txBody>
      </p:sp>
      <p:sp>
        <p:nvSpPr>
          <p:cNvPr id="17" name="Title 5">
            <a:extLst>
              <a:ext uri="{FF2B5EF4-FFF2-40B4-BE49-F238E27FC236}">
                <a16:creationId xmlns:a16="http://schemas.microsoft.com/office/drawing/2014/main" id="{CF9B0C80-48A1-8347-A31B-9CC7298A9C19}"/>
              </a:ext>
            </a:extLst>
          </p:cNvPr>
          <p:cNvSpPr txBox="1">
            <a:spLocks/>
          </p:cNvSpPr>
          <p:nvPr/>
        </p:nvSpPr>
        <p:spPr>
          <a:xfrm>
            <a:off x="524607" y="496880"/>
            <a:ext cx="4465847" cy="648000"/>
          </a:xfrm>
          <a:prstGeom prst="rect">
            <a:avLst/>
          </a:prstGeom>
        </p:spPr>
        <p:txBody>
          <a:bodyPr vert="horz" lIns="0" tIns="45720" rIns="0" bIns="45720" rtlCol="0" anchor="b"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b="1"/>
              <a:t>Ceteris Paribus profile</a:t>
            </a:r>
            <a:endParaRPr lang="en-NL" b="1" dirty="0"/>
          </a:p>
        </p:txBody>
      </p:sp>
      <p:sp>
        <p:nvSpPr>
          <p:cNvPr id="19" name="Title 18">
            <a:extLst>
              <a:ext uri="{FF2B5EF4-FFF2-40B4-BE49-F238E27FC236}">
                <a16:creationId xmlns:a16="http://schemas.microsoft.com/office/drawing/2014/main" id="{3A3F7EE2-0A38-D64D-94FD-19AEE7EFEC1C}"/>
              </a:ext>
            </a:extLst>
          </p:cNvPr>
          <p:cNvSpPr>
            <a:spLocks noGrp="1"/>
          </p:cNvSpPr>
          <p:nvPr>
            <p:ph type="title"/>
          </p:nvPr>
        </p:nvSpPr>
        <p:spPr>
          <a:xfrm>
            <a:off x="-3483581" y="438363"/>
            <a:ext cx="11473200" cy="648000"/>
          </a:xfrm>
        </p:spPr>
        <p:txBody>
          <a:bodyPr/>
          <a:lstStyle/>
          <a:p>
            <a:endParaRPr lang="en-NL"/>
          </a:p>
        </p:txBody>
      </p:sp>
      <p:sp>
        <p:nvSpPr>
          <p:cNvPr id="20" name="Text Placeholder 7">
            <a:extLst>
              <a:ext uri="{FF2B5EF4-FFF2-40B4-BE49-F238E27FC236}">
                <a16:creationId xmlns:a16="http://schemas.microsoft.com/office/drawing/2014/main" id="{D4792B2A-F7D6-F04D-B5AD-D5DD179767B3}"/>
              </a:ext>
            </a:extLst>
          </p:cNvPr>
          <p:cNvSpPr txBox="1">
            <a:spLocks/>
          </p:cNvSpPr>
          <p:nvPr/>
        </p:nvSpPr>
        <p:spPr>
          <a:xfrm>
            <a:off x="5868763" y="1601314"/>
            <a:ext cx="5526000" cy="607547"/>
          </a:xfrm>
          <a:prstGeom prst="rect">
            <a:avLst/>
          </a:prstGeom>
        </p:spPr>
        <p:txBody>
          <a:bodyPr vert="horz" lIns="0" tIns="45720" rIns="0" bIns="45720" rtlCol="0" anchor="b" anchorCtr="0">
            <a:normAutofit/>
          </a:bodyPr>
          <a:lstStyle>
            <a:lvl1pPr marL="0" indent="0" algn="l" defTabSz="914400" rtl="0" eaLnBrk="1" latinLnBrk="0" hangingPunct="1">
              <a:lnSpc>
                <a:spcPct val="150000"/>
              </a:lnSpc>
              <a:spcBef>
                <a:spcPts val="0"/>
              </a:spcBef>
              <a:buFont typeface="Arial" panose="020B0604020202020204" pitchFamily="34" charset="0"/>
              <a:buNone/>
              <a:defRPr sz="1400" b="1" kern="1200">
                <a:solidFill>
                  <a:schemeClr val="tx2"/>
                </a:solidFill>
                <a:latin typeface="Museo Sans 500" panose="02000000000000000000" pitchFamily="2" charset="77"/>
                <a:ea typeface="+mn-ea"/>
                <a:cs typeface="+mn-cs"/>
              </a:defRPr>
            </a:lvl1pPr>
            <a:lvl2pPr marL="0" indent="0" algn="l" defTabSz="914400" rtl="0" eaLnBrk="1" latinLnBrk="0" hangingPunct="1">
              <a:lnSpc>
                <a:spcPct val="150000"/>
              </a:lnSpc>
              <a:spcBef>
                <a:spcPts val="0"/>
              </a:spcBef>
              <a:buClr>
                <a:schemeClr val="tx2"/>
              </a:buClr>
              <a:buSzPct val="100000"/>
              <a:buFont typeface="Arial" charset="0"/>
              <a:buNone/>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500" dirty="0">
                <a:solidFill>
                  <a:schemeClr val="tx1"/>
                </a:solidFill>
              </a:rPr>
              <a:t>Disadvantages</a:t>
            </a:r>
          </a:p>
        </p:txBody>
      </p:sp>
      <p:sp>
        <p:nvSpPr>
          <p:cNvPr id="22" name="Text Placeholder 21">
            <a:extLst>
              <a:ext uri="{FF2B5EF4-FFF2-40B4-BE49-F238E27FC236}">
                <a16:creationId xmlns:a16="http://schemas.microsoft.com/office/drawing/2014/main" id="{5972DBF1-1390-EB45-8427-9B6B67A81483}"/>
              </a:ext>
            </a:extLst>
          </p:cNvPr>
          <p:cNvSpPr>
            <a:spLocks noGrp="1"/>
          </p:cNvSpPr>
          <p:nvPr>
            <p:ph type="body" sz="quarter" idx="17"/>
          </p:nvPr>
        </p:nvSpPr>
        <p:spPr>
          <a:xfrm>
            <a:off x="13885870" y="435264"/>
            <a:ext cx="5526000" cy="606475"/>
          </a:xfrm>
        </p:spPr>
        <p:txBody>
          <a:bodyPr/>
          <a:lstStyle/>
          <a:p>
            <a:endParaRPr lang="en-NL" dirty="0"/>
          </a:p>
        </p:txBody>
      </p:sp>
    </p:spTree>
    <p:extLst>
      <p:ext uri="{BB962C8B-B14F-4D97-AF65-F5344CB8AC3E}">
        <p14:creationId xmlns:p14="http://schemas.microsoft.com/office/powerpoint/2010/main" val="222439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a:xfrm>
            <a:off x="739253" y="2496816"/>
            <a:ext cx="10515600" cy="2852737"/>
          </a:xfrm>
        </p:spPr>
        <p:txBody>
          <a:bodyPr/>
          <a:lstStyle/>
          <a:p>
            <a:r>
              <a:rPr lang="en-US" sz="3600" dirty="0" err="1">
                <a:solidFill>
                  <a:schemeClr val="tx1"/>
                </a:solidFill>
                <a:ea typeface="+mn-ea"/>
                <a:cs typeface="+mn-cs"/>
              </a:rPr>
              <a:t>Jupyter</a:t>
            </a:r>
            <a:r>
              <a:rPr lang="en-US" sz="3600" dirty="0">
                <a:solidFill>
                  <a:schemeClr val="tx1"/>
                </a:solidFill>
                <a:ea typeface="+mn-ea"/>
                <a:cs typeface="+mn-cs"/>
              </a:rPr>
              <a:t> Notebook 3</a:t>
            </a:r>
            <a:br>
              <a:rPr lang="en-US" dirty="0"/>
            </a:br>
            <a:br>
              <a:rPr lang="en-US" dirty="0"/>
            </a:br>
            <a:r>
              <a:rPr lang="en-US" dirty="0"/>
              <a:t>03_Prediction_Break_Down.ipynb</a:t>
            </a:r>
          </a:p>
        </p:txBody>
      </p:sp>
    </p:spTree>
    <p:extLst>
      <p:ext uri="{BB962C8B-B14F-4D97-AF65-F5344CB8AC3E}">
        <p14:creationId xmlns:p14="http://schemas.microsoft.com/office/powerpoint/2010/main" val="125740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2882F4-221B-8643-A667-54BF4548507A}"/>
              </a:ext>
            </a:extLst>
          </p:cNvPr>
          <p:cNvSpPr>
            <a:spLocks noGrp="1"/>
          </p:cNvSpPr>
          <p:nvPr>
            <p:ph type="title"/>
          </p:nvPr>
        </p:nvSpPr>
        <p:spPr/>
        <p:txBody>
          <a:bodyPr/>
          <a:lstStyle/>
          <a:p>
            <a:r>
              <a:rPr lang="en-NL" b="1" dirty="0"/>
              <a:t>About you! </a:t>
            </a:r>
          </a:p>
        </p:txBody>
      </p:sp>
      <p:sp>
        <p:nvSpPr>
          <p:cNvPr id="3" name="Slide Number Placeholder 2">
            <a:extLst>
              <a:ext uri="{FF2B5EF4-FFF2-40B4-BE49-F238E27FC236}">
                <a16:creationId xmlns:a16="http://schemas.microsoft.com/office/drawing/2014/main" id="{01D2AF62-9B62-A442-8AA7-FA5BB8A2C623}"/>
              </a:ext>
            </a:extLst>
          </p:cNvPr>
          <p:cNvSpPr>
            <a:spLocks noGrp="1"/>
          </p:cNvSpPr>
          <p:nvPr>
            <p:ph type="sldNum" sz="quarter" idx="12"/>
          </p:nvPr>
        </p:nvSpPr>
        <p:spPr/>
        <p:txBody>
          <a:bodyPr/>
          <a:lstStyle/>
          <a:p>
            <a:fld id="{B6E27945-FA9B-403D-BA8B-1AE065A8CDA9}" type="slidenum">
              <a:rPr lang="en-US" smtClean="0"/>
              <a:pPr/>
              <a:t>6</a:t>
            </a:fld>
            <a:endParaRPr lang="en-US"/>
          </a:p>
        </p:txBody>
      </p:sp>
      <p:sp>
        <p:nvSpPr>
          <p:cNvPr id="10" name="Text Placeholder 9">
            <a:extLst>
              <a:ext uri="{FF2B5EF4-FFF2-40B4-BE49-F238E27FC236}">
                <a16:creationId xmlns:a16="http://schemas.microsoft.com/office/drawing/2014/main" id="{06F4FECA-38ED-8745-B4A0-9158A0C955C8}"/>
              </a:ext>
            </a:extLst>
          </p:cNvPr>
          <p:cNvSpPr>
            <a:spLocks noGrp="1"/>
          </p:cNvSpPr>
          <p:nvPr>
            <p:ph type="body" sz="quarter" idx="15"/>
          </p:nvPr>
        </p:nvSpPr>
        <p:spPr/>
        <p:txBody>
          <a:bodyPr/>
          <a:lstStyle/>
          <a:p>
            <a:r>
              <a:rPr lang="en-NL" dirty="0"/>
              <a:t>Join us at PollEverywhere</a:t>
            </a:r>
          </a:p>
        </p:txBody>
      </p:sp>
      <p:sp>
        <p:nvSpPr>
          <p:cNvPr id="11" name="Text Placeholder 10">
            <a:extLst>
              <a:ext uri="{FF2B5EF4-FFF2-40B4-BE49-F238E27FC236}">
                <a16:creationId xmlns:a16="http://schemas.microsoft.com/office/drawing/2014/main" id="{E9684A7D-060D-CC41-B4DC-9CA70FC1900E}"/>
              </a:ext>
            </a:extLst>
          </p:cNvPr>
          <p:cNvSpPr>
            <a:spLocks noGrp="1"/>
          </p:cNvSpPr>
          <p:nvPr>
            <p:ph type="body" sz="quarter" idx="16"/>
          </p:nvPr>
        </p:nvSpPr>
        <p:spPr/>
        <p:txBody>
          <a:bodyPr/>
          <a:lstStyle/>
          <a:p>
            <a:endParaRPr lang="en-NL" dirty="0"/>
          </a:p>
        </p:txBody>
      </p:sp>
      <p:sp>
        <p:nvSpPr>
          <p:cNvPr id="8" name="Title 8">
            <a:extLst>
              <a:ext uri="{FF2B5EF4-FFF2-40B4-BE49-F238E27FC236}">
                <a16:creationId xmlns:a16="http://schemas.microsoft.com/office/drawing/2014/main" id="{E7CB6970-B0A8-4240-94B9-9E58B7DE512F}"/>
              </a:ext>
            </a:extLst>
          </p:cNvPr>
          <p:cNvSpPr txBox="1">
            <a:spLocks/>
          </p:cNvSpPr>
          <p:nvPr/>
        </p:nvSpPr>
        <p:spPr>
          <a:xfrm>
            <a:off x="6996541" y="4841830"/>
            <a:ext cx="4829000" cy="1095376"/>
          </a:xfrm>
          <a:prstGeom prst="rect">
            <a:avLst/>
          </a:prstGeom>
        </p:spPr>
        <p:txBody>
          <a:bodyPr vert="horz" lIns="0" tIns="45720" rIns="0" bIns="45720" rtlCol="0" anchor="b" anchorCtr="0">
            <a:no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GB" sz="3600" dirty="0" err="1">
                <a:solidFill>
                  <a:schemeClr val="tx1"/>
                </a:solidFill>
                <a:ea typeface="+mn-ea"/>
                <a:cs typeface="+mn-cs"/>
              </a:rPr>
              <a:t>gdd.li</a:t>
            </a:r>
            <a:r>
              <a:rPr lang="en-GB" sz="3600" dirty="0">
                <a:solidFill>
                  <a:schemeClr val="tx1"/>
                </a:solidFill>
                <a:ea typeface="+mn-ea"/>
                <a:cs typeface="+mn-cs"/>
              </a:rPr>
              <a:t>/</a:t>
            </a:r>
            <a:r>
              <a:rPr lang="en-GB" sz="3600" dirty="0"/>
              <a:t>poll-</a:t>
            </a:r>
            <a:r>
              <a:rPr lang="en-GB" sz="3600" dirty="0" err="1"/>
              <a:t>amld</a:t>
            </a:r>
            <a:endParaRPr lang="en-NL" sz="3600" dirty="0"/>
          </a:p>
        </p:txBody>
      </p:sp>
      <p:pic>
        <p:nvPicPr>
          <p:cNvPr id="5" name="Graphic 4">
            <a:extLst>
              <a:ext uri="{FF2B5EF4-FFF2-40B4-BE49-F238E27FC236}">
                <a16:creationId xmlns:a16="http://schemas.microsoft.com/office/drawing/2014/main" id="{F3F0E6D5-9B0C-4940-AB45-8C07A5512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5773" y="1196729"/>
            <a:ext cx="3769088" cy="3769088"/>
          </a:xfrm>
          <a:prstGeom prst="rect">
            <a:avLst/>
          </a:prstGeom>
        </p:spPr>
      </p:pic>
    </p:spTree>
    <p:extLst>
      <p:ext uri="{BB962C8B-B14F-4D97-AF65-F5344CB8AC3E}">
        <p14:creationId xmlns:p14="http://schemas.microsoft.com/office/powerpoint/2010/main" val="4226980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with medium confidence">
            <a:extLst>
              <a:ext uri="{FF2B5EF4-FFF2-40B4-BE49-F238E27FC236}">
                <a16:creationId xmlns:a16="http://schemas.microsoft.com/office/drawing/2014/main" id="{A812BE11-9FCC-5A4D-8098-6F1C18A99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394" y="571054"/>
            <a:ext cx="9472942" cy="2917629"/>
          </a:xfrm>
          <a:prstGeom prst="rect">
            <a:avLst/>
          </a:prstGeom>
        </p:spPr>
      </p:pic>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60</a:t>
            </a:fld>
            <a:endParaRPr lang="en-US"/>
          </a:p>
        </p:txBody>
      </p:sp>
      <p:sp>
        <p:nvSpPr>
          <p:cNvPr id="6" name="Title 5">
            <a:extLst>
              <a:ext uri="{FF2B5EF4-FFF2-40B4-BE49-F238E27FC236}">
                <a16:creationId xmlns:a16="http://schemas.microsoft.com/office/drawing/2014/main" id="{D97EAECF-5220-1940-A59B-D25D3EF8F21A}"/>
              </a:ext>
            </a:extLst>
          </p:cNvPr>
          <p:cNvSpPr>
            <a:spLocks noGrp="1"/>
          </p:cNvSpPr>
          <p:nvPr>
            <p:ph type="title"/>
          </p:nvPr>
        </p:nvSpPr>
        <p:spPr/>
        <p:txBody>
          <a:bodyPr/>
          <a:lstStyle/>
          <a:p>
            <a:r>
              <a:rPr lang="en-NL" dirty="0"/>
              <a:t>Break-down Plots for Additive Attributions</a:t>
            </a:r>
          </a:p>
        </p:txBody>
      </p:sp>
      <p:sp>
        <p:nvSpPr>
          <p:cNvPr id="8" name="Text Placeholder 7">
            <a:extLst>
              <a:ext uri="{FF2B5EF4-FFF2-40B4-BE49-F238E27FC236}">
                <a16:creationId xmlns:a16="http://schemas.microsoft.com/office/drawing/2014/main" id="{5A5EEA33-88DF-024D-A547-8F54BBD7B6B8}"/>
              </a:ext>
            </a:extLst>
          </p:cNvPr>
          <p:cNvSpPr txBox="1">
            <a:spLocks/>
          </p:cNvSpPr>
          <p:nvPr/>
        </p:nvSpPr>
        <p:spPr>
          <a:xfrm>
            <a:off x="1174394" y="3869334"/>
            <a:ext cx="9731953" cy="17076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1800" dirty="0"/>
              <a:t>How to calculate the intercept:</a:t>
            </a:r>
          </a:p>
          <a:p>
            <a:pPr marL="342900" indent="-342900">
              <a:buAutoNum type="arabicPeriod"/>
            </a:pPr>
            <a:r>
              <a:rPr lang="en-NL" sz="1800" dirty="0"/>
              <a:t>Generate predictions with the model on the </a:t>
            </a:r>
            <a:r>
              <a:rPr lang="en-NL" sz="1800" b="1" dirty="0"/>
              <a:t>train set</a:t>
            </a:r>
            <a:endParaRPr lang="en-NL" sz="1800" b="1" dirty="0">
              <a:latin typeface="Lucida Sans Typewriter" panose="020B0509030504030204" pitchFamily="49" charset="77"/>
              <a:ea typeface="Menlo" panose="020B0609030804020204" pitchFamily="49" charset="0"/>
              <a:cs typeface="Menlo" panose="020B0609030804020204" pitchFamily="49" charset="0"/>
            </a:endParaRPr>
          </a:p>
          <a:p>
            <a:pPr marL="342900" indent="-342900">
              <a:buFont typeface="Arial" panose="020B0604020202020204" pitchFamily="34" charset="0"/>
              <a:buAutoNum type="arabicPeriod"/>
            </a:pPr>
            <a:r>
              <a:rPr lang="en-NL" sz="1800" dirty="0"/>
              <a:t>Calculate the </a:t>
            </a:r>
            <a:r>
              <a:rPr lang="en-NL" sz="1800" b="1" dirty="0"/>
              <a:t>average prediction</a:t>
            </a:r>
            <a:r>
              <a:rPr lang="en-NL" sz="1800" dirty="0"/>
              <a:t> on the train set</a:t>
            </a:r>
            <a:endParaRPr lang="en-NL" sz="1800" b="1" dirty="0">
              <a:latin typeface="Lucida Sans Typewriter" panose="020B0509030504030204" pitchFamily="49" charset="77"/>
              <a:ea typeface="Menlo" panose="020B0609030804020204" pitchFamily="49" charset="0"/>
              <a:cs typeface="Menlo" panose="020B0609030804020204" pitchFamily="49" charset="0"/>
            </a:endParaRPr>
          </a:p>
        </p:txBody>
      </p:sp>
      <p:sp>
        <p:nvSpPr>
          <p:cNvPr id="11" name="Text Placeholder 7">
            <a:extLst>
              <a:ext uri="{FF2B5EF4-FFF2-40B4-BE49-F238E27FC236}">
                <a16:creationId xmlns:a16="http://schemas.microsoft.com/office/drawing/2014/main" id="{26994509-6CE5-BB4D-81E8-9F9579A5B91A}"/>
              </a:ext>
            </a:extLst>
          </p:cNvPr>
          <p:cNvSpPr txBox="1">
            <a:spLocks/>
          </p:cNvSpPr>
          <p:nvPr/>
        </p:nvSpPr>
        <p:spPr>
          <a:xfrm>
            <a:off x="7283267" y="5284631"/>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dirty="0"/>
          </a:p>
        </p:txBody>
      </p:sp>
      <p:sp>
        <p:nvSpPr>
          <p:cNvPr id="10" name="Text Placeholder 4">
            <a:extLst>
              <a:ext uri="{FF2B5EF4-FFF2-40B4-BE49-F238E27FC236}">
                <a16:creationId xmlns:a16="http://schemas.microsoft.com/office/drawing/2014/main" id="{21778648-46E5-454A-B680-1BC6D799D2E1}"/>
              </a:ext>
            </a:extLst>
          </p:cNvPr>
          <p:cNvSpPr txBox="1">
            <a:spLocks/>
          </p:cNvSpPr>
          <p:nvPr/>
        </p:nvSpPr>
        <p:spPr>
          <a:xfrm>
            <a:off x="360758" y="989012"/>
            <a:ext cx="11473200" cy="3960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dirty="0"/>
          </a:p>
        </p:txBody>
      </p:sp>
      <p:sp>
        <p:nvSpPr>
          <p:cNvPr id="12" name="Text Placeholder 7">
            <a:extLst>
              <a:ext uri="{FF2B5EF4-FFF2-40B4-BE49-F238E27FC236}">
                <a16:creationId xmlns:a16="http://schemas.microsoft.com/office/drawing/2014/main" id="{941451B7-A10D-7E46-8D3C-A4F5275489AD}"/>
              </a:ext>
            </a:extLst>
          </p:cNvPr>
          <p:cNvSpPr txBox="1">
            <a:spLocks/>
          </p:cNvSpPr>
          <p:nvPr/>
        </p:nvSpPr>
        <p:spPr>
          <a:xfrm>
            <a:off x="7326023" y="4265368"/>
            <a:ext cx="9731953" cy="17076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1800" b="1" dirty="0">
                <a:latin typeface="Lucida Sans Typewriter" panose="020B0509030504030204" pitchFamily="49" charset="77"/>
                <a:ea typeface="Menlo" panose="020B0609030804020204" pitchFamily="49" charset="0"/>
                <a:cs typeface="Menlo" panose="020B0609030804020204" pitchFamily="49" charset="0"/>
              </a:rPr>
              <a:t>y_hat = model.predict(X_train)</a:t>
            </a:r>
          </a:p>
        </p:txBody>
      </p:sp>
      <p:sp>
        <p:nvSpPr>
          <p:cNvPr id="13" name="Text Placeholder 7">
            <a:extLst>
              <a:ext uri="{FF2B5EF4-FFF2-40B4-BE49-F238E27FC236}">
                <a16:creationId xmlns:a16="http://schemas.microsoft.com/office/drawing/2014/main" id="{C8AB8FDE-14E6-9040-BEEF-78F4ED0A50DF}"/>
              </a:ext>
            </a:extLst>
          </p:cNvPr>
          <p:cNvSpPr txBox="1">
            <a:spLocks/>
          </p:cNvSpPr>
          <p:nvPr/>
        </p:nvSpPr>
        <p:spPr>
          <a:xfrm>
            <a:off x="7283267" y="4659948"/>
            <a:ext cx="9731953" cy="17076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1800" b="1" dirty="0">
                <a:latin typeface="Lucida Sans Typewriter" panose="020B0509030504030204" pitchFamily="49" charset="77"/>
                <a:ea typeface="Menlo" panose="020B0609030804020204" pitchFamily="49" charset="0"/>
                <a:cs typeface="Menlo" panose="020B0609030804020204" pitchFamily="49" charset="0"/>
              </a:rPr>
              <a:t>intercept = y_hat.mean()</a:t>
            </a:r>
          </a:p>
        </p:txBody>
      </p:sp>
      <p:sp>
        <p:nvSpPr>
          <p:cNvPr id="2" name="TextBox 1">
            <a:extLst>
              <a:ext uri="{FF2B5EF4-FFF2-40B4-BE49-F238E27FC236}">
                <a16:creationId xmlns:a16="http://schemas.microsoft.com/office/drawing/2014/main" id="{29414B75-1805-5041-8FE7-0260DDFBED60}"/>
              </a:ext>
            </a:extLst>
          </p:cNvPr>
          <p:cNvSpPr txBox="1"/>
          <p:nvPr/>
        </p:nvSpPr>
        <p:spPr>
          <a:xfrm>
            <a:off x="9875520" y="5695406"/>
            <a:ext cx="184731" cy="369332"/>
          </a:xfrm>
          <a:prstGeom prst="rect">
            <a:avLst/>
          </a:prstGeom>
          <a:noFill/>
        </p:spPr>
        <p:txBody>
          <a:bodyPr wrap="none" rtlCol="0">
            <a:spAutoFit/>
          </a:bodyPr>
          <a:lstStyle/>
          <a:p>
            <a:endParaRPr lang="en-NL" dirty="0"/>
          </a:p>
        </p:txBody>
      </p:sp>
    </p:spTree>
    <p:extLst>
      <p:ext uri="{BB962C8B-B14F-4D97-AF65-F5344CB8AC3E}">
        <p14:creationId xmlns:p14="http://schemas.microsoft.com/office/powerpoint/2010/main" val="119812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with medium confidence">
            <a:extLst>
              <a:ext uri="{FF2B5EF4-FFF2-40B4-BE49-F238E27FC236}">
                <a16:creationId xmlns:a16="http://schemas.microsoft.com/office/drawing/2014/main" id="{A812BE11-9FCC-5A4D-8098-6F1C18A99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387" y="750058"/>
            <a:ext cx="9085484" cy="2798293"/>
          </a:xfrm>
          <a:prstGeom prst="rect">
            <a:avLst/>
          </a:prstGeom>
        </p:spPr>
      </p:pic>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61</a:t>
            </a:fld>
            <a:endParaRPr lang="en-US"/>
          </a:p>
        </p:txBody>
      </p:sp>
      <p:sp>
        <p:nvSpPr>
          <p:cNvPr id="6" name="Title 5">
            <a:extLst>
              <a:ext uri="{FF2B5EF4-FFF2-40B4-BE49-F238E27FC236}">
                <a16:creationId xmlns:a16="http://schemas.microsoft.com/office/drawing/2014/main" id="{D97EAECF-5220-1940-A59B-D25D3EF8F21A}"/>
              </a:ext>
            </a:extLst>
          </p:cNvPr>
          <p:cNvSpPr>
            <a:spLocks noGrp="1"/>
          </p:cNvSpPr>
          <p:nvPr>
            <p:ph type="title"/>
          </p:nvPr>
        </p:nvSpPr>
        <p:spPr/>
        <p:txBody>
          <a:bodyPr/>
          <a:lstStyle/>
          <a:p>
            <a:r>
              <a:rPr lang="en-NL" dirty="0"/>
              <a:t>Break-down Plots for Additive Attributions</a:t>
            </a:r>
          </a:p>
        </p:txBody>
      </p:sp>
      <p:sp>
        <p:nvSpPr>
          <p:cNvPr id="8" name="Text Placeholder 7">
            <a:extLst>
              <a:ext uri="{FF2B5EF4-FFF2-40B4-BE49-F238E27FC236}">
                <a16:creationId xmlns:a16="http://schemas.microsoft.com/office/drawing/2014/main" id="{5A5EEA33-88DF-024D-A547-8F54BBD7B6B8}"/>
              </a:ext>
            </a:extLst>
          </p:cNvPr>
          <p:cNvSpPr txBox="1">
            <a:spLocks/>
          </p:cNvSpPr>
          <p:nvPr/>
        </p:nvSpPr>
        <p:spPr>
          <a:xfrm>
            <a:off x="1692854" y="3721595"/>
            <a:ext cx="13111754" cy="17076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1800" dirty="0"/>
              <a:t>How to calculate the value for </a:t>
            </a:r>
            <a:r>
              <a:rPr lang="en-NL" sz="1800" i="1" dirty="0"/>
              <a:t>species = Gentoo</a:t>
            </a:r>
            <a:r>
              <a:rPr lang="en-NL" sz="1800" dirty="0"/>
              <a:t>:</a:t>
            </a:r>
          </a:p>
          <a:p>
            <a:pPr marL="342900" indent="-342900">
              <a:buAutoNum type="arabicPeriod"/>
            </a:pPr>
            <a:r>
              <a:rPr lang="en-NL" sz="1800" dirty="0"/>
              <a:t>Assume that </a:t>
            </a:r>
            <a:r>
              <a:rPr lang="en-NL" sz="1800" b="1" dirty="0"/>
              <a:t>all</a:t>
            </a:r>
            <a:r>
              <a:rPr lang="en-NL" sz="1800" dirty="0"/>
              <a:t> datapoints in your dataset</a:t>
            </a:r>
            <a:br>
              <a:rPr lang="en-NL" sz="1800" dirty="0"/>
            </a:br>
            <a:r>
              <a:rPr lang="en-NL" sz="1800" dirty="0"/>
              <a:t> have the value Gentoo</a:t>
            </a:r>
            <a:r>
              <a:rPr lang="en-NL" sz="1800" b="1" dirty="0"/>
              <a:t>	</a:t>
            </a:r>
          </a:p>
          <a:p>
            <a:pPr marL="342900" indent="-342900">
              <a:buAutoNum type="arabicPeriod"/>
            </a:pPr>
            <a:r>
              <a:rPr lang="en-NL" sz="1800" dirty="0"/>
              <a:t>Calculate the </a:t>
            </a:r>
            <a:r>
              <a:rPr lang="en-NL" sz="1800" b="1" dirty="0"/>
              <a:t>average prediction</a:t>
            </a:r>
            <a:r>
              <a:rPr lang="en-NL" sz="1800" dirty="0"/>
              <a:t> on the </a:t>
            </a:r>
            <a:br>
              <a:rPr lang="en-NL" sz="1800" dirty="0"/>
            </a:br>
            <a:r>
              <a:rPr lang="en-NL" sz="1800" dirty="0"/>
              <a:t>altered (!) train set		</a:t>
            </a:r>
            <a:endParaRPr lang="en-NL" sz="1800" b="1" dirty="0">
              <a:latin typeface="Lucida Sans Typewriter" panose="020B0509030504030204" pitchFamily="49" charset="77"/>
              <a:ea typeface="Menlo" panose="020B0609030804020204" pitchFamily="49" charset="0"/>
              <a:cs typeface="Menlo" panose="020B0609030804020204" pitchFamily="49" charset="0"/>
            </a:endParaRPr>
          </a:p>
          <a:p>
            <a:pPr marL="342900" indent="-342900">
              <a:buFont typeface="Arial" panose="020B0604020202020204" pitchFamily="34" charset="0"/>
              <a:buAutoNum type="arabicPeriod"/>
            </a:pPr>
            <a:r>
              <a:rPr lang="en-NL" sz="1800" dirty="0"/>
              <a:t>Subtract the intercept										</a:t>
            </a:r>
            <a:endParaRPr lang="en-NL" sz="1800" dirty="0">
              <a:latin typeface="Lucida Sans Typewriter" panose="020B0509030504030204" pitchFamily="49" charset="77"/>
              <a:ea typeface="Menlo" panose="020B0609030804020204" pitchFamily="49" charset="0"/>
              <a:cs typeface="Menlo" panose="020B0609030804020204" pitchFamily="49" charset="0"/>
            </a:endParaRPr>
          </a:p>
        </p:txBody>
      </p:sp>
      <p:sp>
        <p:nvSpPr>
          <p:cNvPr id="11" name="Text Placeholder 7">
            <a:extLst>
              <a:ext uri="{FF2B5EF4-FFF2-40B4-BE49-F238E27FC236}">
                <a16:creationId xmlns:a16="http://schemas.microsoft.com/office/drawing/2014/main" id="{26994509-6CE5-BB4D-81E8-9F9579A5B91A}"/>
              </a:ext>
            </a:extLst>
          </p:cNvPr>
          <p:cNvSpPr txBox="1">
            <a:spLocks/>
          </p:cNvSpPr>
          <p:nvPr/>
        </p:nvSpPr>
        <p:spPr>
          <a:xfrm>
            <a:off x="7283267" y="5284631"/>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dirty="0"/>
          </a:p>
        </p:txBody>
      </p:sp>
      <p:sp>
        <p:nvSpPr>
          <p:cNvPr id="10" name="Text Placeholder 4">
            <a:extLst>
              <a:ext uri="{FF2B5EF4-FFF2-40B4-BE49-F238E27FC236}">
                <a16:creationId xmlns:a16="http://schemas.microsoft.com/office/drawing/2014/main" id="{21778648-46E5-454A-B680-1BC6D799D2E1}"/>
              </a:ext>
            </a:extLst>
          </p:cNvPr>
          <p:cNvSpPr txBox="1">
            <a:spLocks/>
          </p:cNvSpPr>
          <p:nvPr/>
        </p:nvSpPr>
        <p:spPr>
          <a:xfrm>
            <a:off x="360758" y="989012"/>
            <a:ext cx="11473200" cy="3960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dirty="0"/>
          </a:p>
        </p:txBody>
      </p:sp>
      <p:sp>
        <p:nvSpPr>
          <p:cNvPr id="9" name="TextBox 8">
            <a:extLst>
              <a:ext uri="{FF2B5EF4-FFF2-40B4-BE49-F238E27FC236}">
                <a16:creationId xmlns:a16="http://schemas.microsoft.com/office/drawing/2014/main" id="{C6439656-39C2-2448-BBE4-795C6EF47147}"/>
              </a:ext>
            </a:extLst>
          </p:cNvPr>
          <p:cNvSpPr txBox="1"/>
          <p:nvPr/>
        </p:nvSpPr>
        <p:spPr>
          <a:xfrm>
            <a:off x="9577953" y="5129939"/>
            <a:ext cx="184731" cy="369332"/>
          </a:xfrm>
          <a:prstGeom prst="rect">
            <a:avLst/>
          </a:prstGeom>
          <a:noFill/>
        </p:spPr>
        <p:txBody>
          <a:bodyPr wrap="none" rtlCol="0">
            <a:spAutoFit/>
          </a:bodyPr>
          <a:lstStyle/>
          <a:p>
            <a:endParaRPr lang="en-NL" dirty="0"/>
          </a:p>
        </p:txBody>
      </p:sp>
      <p:sp>
        <p:nvSpPr>
          <p:cNvPr id="12" name="Text Placeholder 7">
            <a:extLst>
              <a:ext uri="{FF2B5EF4-FFF2-40B4-BE49-F238E27FC236}">
                <a16:creationId xmlns:a16="http://schemas.microsoft.com/office/drawing/2014/main" id="{315A31C9-B817-4F4E-AD44-D7DFCDD6DAF2}"/>
              </a:ext>
            </a:extLst>
          </p:cNvPr>
          <p:cNvSpPr txBox="1">
            <a:spLocks/>
          </p:cNvSpPr>
          <p:nvPr/>
        </p:nvSpPr>
        <p:spPr>
          <a:xfrm>
            <a:off x="6646191" y="4145200"/>
            <a:ext cx="13111754" cy="17076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1800" b="1" dirty="0">
                <a:latin typeface="Lucida Sans Typewriter" panose="020B0509030504030204" pitchFamily="49" charset="77"/>
                <a:ea typeface="Menlo" panose="020B0609030804020204" pitchFamily="49" charset="0"/>
                <a:cs typeface="Menlo" panose="020B0609030804020204" pitchFamily="49" charset="0"/>
              </a:rPr>
              <a:t>X_train[‘species’] = ‘Gentoo’</a:t>
            </a:r>
          </a:p>
          <a:p>
            <a:endParaRPr lang="en-NL" sz="1800" b="1" dirty="0">
              <a:latin typeface="Lucida Sans Typewriter" panose="020B0509030504030204" pitchFamily="49" charset="77"/>
              <a:ea typeface="Menlo" panose="020B0609030804020204" pitchFamily="49" charset="0"/>
              <a:cs typeface="Menlo" panose="020B0609030804020204" pitchFamily="49" charset="0"/>
            </a:endParaRPr>
          </a:p>
          <a:p>
            <a:r>
              <a:rPr lang="en-NL" sz="1800" dirty="0"/>
              <a:t>			</a:t>
            </a:r>
            <a:endParaRPr lang="en-NL" sz="1800" dirty="0">
              <a:latin typeface="Lucida Sans Typewriter" panose="020B0509030504030204" pitchFamily="49" charset="77"/>
              <a:ea typeface="Menlo" panose="020B0609030804020204" pitchFamily="49" charset="0"/>
              <a:cs typeface="Menlo" panose="020B0609030804020204" pitchFamily="49" charset="0"/>
            </a:endParaRPr>
          </a:p>
        </p:txBody>
      </p:sp>
      <p:sp>
        <p:nvSpPr>
          <p:cNvPr id="13" name="Text Placeholder 7">
            <a:extLst>
              <a:ext uri="{FF2B5EF4-FFF2-40B4-BE49-F238E27FC236}">
                <a16:creationId xmlns:a16="http://schemas.microsoft.com/office/drawing/2014/main" id="{6CFC09B3-B940-ED48-AF74-3799C764AFB9}"/>
              </a:ext>
            </a:extLst>
          </p:cNvPr>
          <p:cNvSpPr txBox="1">
            <a:spLocks/>
          </p:cNvSpPr>
          <p:nvPr/>
        </p:nvSpPr>
        <p:spPr>
          <a:xfrm>
            <a:off x="6646191" y="4537614"/>
            <a:ext cx="13111754" cy="17076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sz="1800" b="1" dirty="0">
              <a:latin typeface="Lucida Sans Typewriter" panose="020B0509030504030204" pitchFamily="49" charset="77"/>
              <a:ea typeface="Menlo" panose="020B0609030804020204" pitchFamily="49" charset="0"/>
              <a:cs typeface="Menlo" panose="020B0609030804020204" pitchFamily="49" charset="0"/>
            </a:endParaRPr>
          </a:p>
          <a:p>
            <a:r>
              <a:rPr lang="en-NL" sz="1800" b="1" dirty="0">
                <a:latin typeface="Lucida Sans Typewriter" panose="020B0509030504030204" pitchFamily="49" charset="77"/>
                <a:ea typeface="Menlo" panose="020B0609030804020204" pitchFamily="49" charset="0"/>
                <a:cs typeface="Menlo" panose="020B0609030804020204" pitchFamily="49" charset="0"/>
              </a:rPr>
              <a:t>value = model.predict(X_train).mean()</a:t>
            </a:r>
          </a:p>
          <a:p>
            <a:endParaRPr lang="en-NL" sz="1800" b="1" dirty="0">
              <a:latin typeface="Lucida Sans Typewriter" panose="020B0509030504030204" pitchFamily="49" charset="77"/>
              <a:ea typeface="Menlo" panose="020B0609030804020204" pitchFamily="49" charset="0"/>
              <a:cs typeface="Menlo" panose="020B0609030804020204" pitchFamily="49" charset="0"/>
            </a:endParaRPr>
          </a:p>
          <a:p>
            <a:r>
              <a:rPr lang="en-NL" sz="1800" dirty="0"/>
              <a:t>				</a:t>
            </a:r>
            <a:endParaRPr lang="en-NL" sz="1800" dirty="0">
              <a:latin typeface="Lucida Sans Typewriter" panose="020B0509030504030204" pitchFamily="49" charset="77"/>
              <a:ea typeface="Menlo" panose="020B0609030804020204" pitchFamily="49" charset="0"/>
              <a:cs typeface="Menlo" panose="020B0609030804020204" pitchFamily="49" charset="0"/>
            </a:endParaRPr>
          </a:p>
        </p:txBody>
      </p:sp>
      <p:sp>
        <p:nvSpPr>
          <p:cNvPr id="14" name="Text Placeholder 7">
            <a:extLst>
              <a:ext uri="{FF2B5EF4-FFF2-40B4-BE49-F238E27FC236}">
                <a16:creationId xmlns:a16="http://schemas.microsoft.com/office/drawing/2014/main" id="{CA1C516F-746F-D044-9599-988628022CCD}"/>
              </a:ext>
            </a:extLst>
          </p:cNvPr>
          <p:cNvSpPr txBox="1">
            <a:spLocks/>
          </p:cNvSpPr>
          <p:nvPr/>
        </p:nvSpPr>
        <p:spPr>
          <a:xfrm>
            <a:off x="6646191" y="5314605"/>
            <a:ext cx="13111754" cy="17076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sz="1800" b="1" dirty="0">
              <a:latin typeface="Lucida Sans Typewriter" panose="020B0509030504030204" pitchFamily="49" charset="77"/>
              <a:ea typeface="Menlo" panose="020B0609030804020204" pitchFamily="49" charset="0"/>
              <a:cs typeface="Menlo" panose="020B0609030804020204" pitchFamily="49" charset="0"/>
            </a:endParaRPr>
          </a:p>
          <a:p>
            <a:r>
              <a:rPr lang="en-NL" sz="1800" b="1" dirty="0">
                <a:latin typeface="Lucida Sans Typewriter" panose="020B0509030504030204" pitchFamily="49" charset="77"/>
                <a:ea typeface="Menlo" panose="020B0609030804020204" pitchFamily="49" charset="0"/>
                <a:cs typeface="Menlo" panose="020B0609030804020204" pitchFamily="49" charset="0"/>
              </a:rPr>
              <a:t>value - intercept</a:t>
            </a:r>
            <a:r>
              <a:rPr lang="en-NL" sz="1800" dirty="0"/>
              <a:t>				</a:t>
            </a:r>
            <a:endParaRPr lang="en-NL" sz="1800" dirty="0">
              <a:latin typeface="Lucida Sans Typewriter" panose="020B0509030504030204" pitchFamily="49" charset="77"/>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31617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62</a:t>
            </a:fld>
            <a:endParaRPr lang="en-US"/>
          </a:p>
        </p:txBody>
      </p:sp>
      <p:sp>
        <p:nvSpPr>
          <p:cNvPr id="6" name="Title 5">
            <a:extLst>
              <a:ext uri="{FF2B5EF4-FFF2-40B4-BE49-F238E27FC236}">
                <a16:creationId xmlns:a16="http://schemas.microsoft.com/office/drawing/2014/main" id="{D97EAECF-5220-1940-A59B-D25D3EF8F21A}"/>
              </a:ext>
            </a:extLst>
          </p:cNvPr>
          <p:cNvSpPr>
            <a:spLocks noGrp="1"/>
          </p:cNvSpPr>
          <p:nvPr>
            <p:ph type="title"/>
          </p:nvPr>
        </p:nvSpPr>
        <p:spPr/>
        <p:txBody>
          <a:bodyPr/>
          <a:lstStyle/>
          <a:p>
            <a:r>
              <a:rPr lang="en-NL" dirty="0"/>
              <a:t>Break-down Plots for Additive Attributions</a:t>
            </a:r>
          </a:p>
        </p:txBody>
      </p:sp>
      <p:sp>
        <p:nvSpPr>
          <p:cNvPr id="8" name="Text Placeholder 7">
            <a:extLst>
              <a:ext uri="{FF2B5EF4-FFF2-40B4-BE49-F238E27FC236}">
                <a16:creationId xmlns:a16="http://schemas.microsoft.com/office/drawing/2014/main" id="{5A5EEA33-88DF-024D-A547-8F54BBD7B6B8}"/>
              </a:ext>
            </a:extLst>
          </p:cNvPr>
          <p:cNvSpPr txBox="1">
            <a:spLocks/>
          </p:cNvSpPr>
          <p:nvPr/>
        </p:nvSpPr>
        <p:spPr>
          <a:xfrm>
            <a:off x="520169" y="1226152"/>
            <a:ext cx="10717709" cy="506616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solidFill>
                  <a:srgbClr val="77787A"/>
                </a:solidFill>
              </a:rPr>
              <a:t>How to calculate the intercept:</a:t>
            </a:r>
          </a:p>
          <a:p>
            <a:pPr marL="342900" indent="-342900">
              <a:buAutoNum type="arabicPeriod"/>
            </a:pPr>
            <a:r>
              <a:rPr lang="en-NL" dirty="0">
                <a:solidFill>
                  <a:srgbClr val="77787A"/>
                </a:solidFill>
              </a:rPr>
              <a:t>Generate predictions with the model on the </a:t>
            </a:r>
            <a:r>
              <a:rPr lang="en-NL" b="1" dirty="0">
                <a:solidFill>
                  <a:srgbClr val="77787A"/>
                </a:solidFill>
              </a:rPr>
              <a:t>train set		</a:t>
            </a:r>
            <a:r>
              <a:rPr lang="en-NL" b="1" dirty="0">
                <a:solidFill>
                  <a:srgbClr val="77787A"/>
                </a:solidFill>
                <a:latin typeface="Lucida Sans Typewriter" panose="020B0509030504030204" pitchFamily="49" charset="77"/>
                <a:ea typeface="Menlo" panose="020B0609030804020204" pitchFamily="49" charset="0"/>
                <a:cs typeface="Menlo" panose="020B0609030804020204" pitchFamily="49" charset="0"/>
              </a:rPr>
              <a:t>y_hat = model.predict(X_train)</a:t>
            </a:r>
          </a:p>
          <a:p>
            <a:pPr marL="342900" indent="-342900">
              <a:buFont typeface="Arial" panose="020B0604020202020204" pitchFamily="34" charset="0"/>
              <a:buAutoNum type="arabicPeriod"/>
            </a:pPr>
            <a:r>
              <a:rPr lang="en-NL" dirty="0">
                <a:solidFill>
                  <a:srgbClr val="77787A"/>
                </a:solidFill>
              </a:rPr>
              <a:t>Calculate the </a:t>
            </a:r>
            <a:r>
              <a:rPr lang="en-NL" b="1" dirty="0">
                <a:solidFill>
                  <a:srgbClr val="77787A"/>
                </a:solidFill>
              </a:rPr>
              <a:t>average prediction</a:t>
            </a:r>
            <a:r>
              <a:rPr lang="en-NL" dirty="0">
                <a:solidFill>
                  <a:srgbClr val="77787A"/>
                </a:solidFill>
              </a:rPr>
              <a:t> on the train set	</a:t>
            </a:r>
            <a:r>
              <a:rPr lang="en-GB" b="1" dirty="0">
                <a:solidFill>
                  <a:srgbClr val="77787A"/>
                </a:solidFill>
                <a:latin typeface="Lucida Sans Typewriter" panose="020B0509030504030204" pitchFamily="49" charset="77"/>
                <a:ea typeface="Menlo" panose="020B0609030804020204" pitchFamily="49" charset="0"/>
                <a:cs typeface="Menlo" panose="020B0609030804020204" pitchFamily="49" charset="0"/>
              </a:rPr>
              <a:t>I</a:t>
            </a:r>
            <a:r>
              <a:rPr lang="en-NL" b="1" dirty="0">
                <a:solidFill>
                  <a:srgbClr val="77787A"/>
                </a:solidFill>
                <a:latin typeface="Lucida Sans Typewriter" panose="020B0509030504030204" pitchFamily="49" charset="77"/>
                <a:ea typeface="Menlo" panose="020B0609030804020204" pitchFamily="49" charset="0"/>
                <a:cs typeface="Menlo" panose="020B0609030804020204" pitchFamily="49" charset="0"/>
              </a:rPr>
              <a:t>	intercept = y_hat.mean()</a:t>
            </a:r>
          </a:p>
          <a:p>
            <a:endParaRPr lang="en-NL" dirty="0">
              <a:solidFill>
                <a:srgbClr val="77787A"/>
              </a:solidFill>
            </a:endParaRPr>
          </a:p>
          <a:p>
            <a:r>
              <a:rPr lang="en-NL" dirty="0">
                <a:solidFill>
                  <a:srgbClr val="77787A"/>
                </a:solidFill>
              </a:rPr>
              <a:t>How to calculate the value for </a:t>
            </a:r>
            <a:r>
              <a:rPr lang="en-NL" i="1" dirty="0">
                <a:solidFill>
                  <a:srgbClr val="77787A"/>
                </a:solidFill>
              </a:rPr>
              <a:t>species = Gentoo</a:t>
            </a:r>
            <a:r>
              <a:rPr lang="en-NL" dirty="0">
                <a:solidFill>
                  <a:srgbClr val="77787A"/>
                </a:solidFill>
              </a:rPr>
              <a:t>:</a:t>
            </a:r>
          </a:p>
          <a:p>
            <a:pPr marL="342900" indent="-342900">
              <a:buAutoNum type="arabicPeriod"/>
            </a:pPr>
            <a:r>
              <a:rPr lang="en-NL" dirty="0">
                <a:solidFill>
                  <a:srgbClr val="77787A"/>
                </a:solidFill>
              </a:rPr>
              <a:t>Assume that </a:t>
            </a:r>
            <a:r>
              <a:rPr lang="en-NL" b="1" dirty="0">
                <a:solidFill>
                  <a:srgbClr val="77787A"/>
                </a:solidFill>
              </a:rPr>
              <a:t>all</a:t>
            </a:r>
            <a:r>
              <a:rPr lang="en-NL" dirty="0">
                <a:solidFill>
                  <a:srgbClr val="77787A"/>
                </a:solidFill>
              </a:rPr>
              <a:t> datapoints in your dataset have the value Gentoo</a:t>
            </a:r>
            <a:r>
              <a:rPr lang="en-NL" b="1" dirty="0">
                <a:solidFill>
                  <a:srgbClr val="77787A"/>
                </a:solidFill>
              </a:rPr>
              <a:t>	</a:t>
            </a:r>
            <a:r>
              <a:rPr lang="en-NL" b="1" dirty="0">
                <a:solidFill>
                  <a:srgbClr val="77787A"/>
                </a:solidFill>
                <a:latin typeface="Lucida Sans Typewriter" panose="020B0509030504030204" pitchFamily="49" charset="77"/>
                <a:ea typeface="Menlo" panose="020B0609030804020204" pitchFamily="49" charset="0"/>
                <a:cs typeface="Menlo" panose="020B0609030804020204" pitchFamily="49" charset="0"/>
              </a:rPr>
              <a:t>X_train[‘species’] = ‘Gentoo’</a:t>
            </a:r>
          </a:p>
          <a:p>
            <a:pPr marL="342900" indent="-342900">
              <a:buFont typeface="Arial" panose="020B0604020202020204" pitchFamily="34" charset="0"/>
              <a:buAutoNum type="arabicPeriod"/>
            </a:pPr>
            <a:r>
              <a:rPr lang="en-NL" dirty="0">
                <a:solidFill>
                  <a:srgbClr val="77787A"/>
                </a:solidFill>
              </a:rPr>
              <a:t>Calculate the </a:t>
            </a:r>
            <a:r>
              <a:rPr lang="en-NL" b="1" dirty="0">
                <a:solidFill>
                  <a:srgbClr val="77787A"/>
                </a:solidFill>
              </a:rPr>
              <a:t>average prediction</a:t>
            </a:r>
            <a:r>
              <a:rPr lang="en-NL" dirty="0">
                <a:solidFill>
                  <a:srgbClr val="77787A"/>
                </a:solidFill>
              </a:rPr>
              <a:t> on the altered (!) train set	</a:t>
            </a:r>
            <a:r>
              <a:rPr lang="en-NL" b="1" dirty="0">
                <a:solidFill>
                  <a:srgbClr val="77787A"/>
                </a:solidFill>
                <a:latin typeface="Lucida Sans Typewriter" panose="020B0509030504030204" pitchFamily="49" charset="77"/>
                <a:ea typeface="Menlo" panose="020B0609030804020204" pitchFamily="49" charset="0"/>
                <a:cs typeface="Menlo" panose="020B0609030804020204" pitchFamily="49" charset="0"/>
              </a:rPr>
              <a:t>value1 = model.predict(X_train).mean()</a:t>
            </a:r>
          </a:p>
          <a:p>
            <a:pPr marL="342900" indent="-342900">
              <a:buFont typeface="Arial" panose="020B0604020202020204" pitchFamily="34" charset="0"/>
              <a:buAutoNum type="arabicPeriod"/>
            </a:pPr>
            <a:r>
              <a:rPr lang="en-NL" dirty="0">
                <a:solidFill>
                  <a:srgbClr val="77787A"/>
                </a:solidFill>
              </a:rPr>
              <a:t>Subtract the intercept				</a:t>
            </a:r>
            <a:r>
              <a:rPr lang="en-NL" b="1" dirty="0">
                <a:solidFill>
                  <a:srgbClr val="77787A"/>
                </a:solidFill>
                <a:latin typeface="Lucida Sans Typewriter" panose="020B0509030504030204" pitchFamily="49" charset="77"/>
                <a:ea typeface="Menlo" panose="020B0609030804020204" pitchFamily="49" charset="0"/>
                <a:cs typeface="Menlo" panose="020B0609030804020204" pitchFamily="49" charset="0"/>
              </a:rPr>
              <a:t>gentoo_value = value1 - intercept</a:t>
            </a:r>
            <a:r>
              <a:rPr lang="en-NL" dirty="0">
                <a:solidFill>
                  <a:srgbClr val="77787A"/>
                </a:solidFill>
              </a:rPr>
              <a:t>	</a:t>
            </a:r>
            <a:r>
              <a:rPr lang="en-NL" dirty="0"/>
              <a:t>			</a:t>
            </a:r>
          </a:p>
          <a:p>
            <a:r>
              <a:rPr lang="en-NL" dirty="0"/>
              <a:t>How to calculate the value for </a:t>
            </a:r>
            <a:r>
              <a:rPr lang="en-NL" i="1" dirty="0"/>
              <a:t>flipper_length = 214.0</a:t>
            </a:r>
            <a:r>
              <a:rPr lang="en-NL" dirty="0"/>
              <a:t>:</a:t>
            </a:r>
          </a:p>
          <a:p>
            <a:pPr marL="342900" indent="-342900">
              <a:buFont typeface="Arial" panose="020B0604020202020204" pitchFamily="34" charset="0"/>
              <a:buAutoNum type="arabicPeriod"/>
            </a:pPr>
            <a:r>
              <a:rPr lang="en-NL" dirty="0"/>
              <a:t>Assume that </a:t>
            </a:r>
            <a:r>
              <a:rPr lang="en-NL" b="1" dirty="0"/>
              <a:t>all</a:t>
            </a:r>
            <a:r>
              <a:rPr lang="en-NL" dirty="0"/>
              <a:t> datapoints in your dataset species = Gentoo 	</a:t>
            </a:r>
            <a:r>
              <a:rPr lang="en-NL" b="1" dirty="0">
                <a:latin typeface="Lucida Sans Typewriter" panose="020B0509030504030204" pitchFamily="49" charset="77"/>
                <a:ea typeface="Menlo" panose="020B0609030804020204" pitchFamily="49" charset="0"/>
                <a:cs typeface="Menlo" panose="020B0609030804020204" pitchFamily="49" charset="0"/>
              </a:rPr>
              <a:t>X_train[‘flipper_length_mm’] = 214.0</a:t>
            </a:r>
            <a:endParaRPr lang="en-NL" dirty="0"/>
          </a:p>
          <a:p>
            <a:r>
              <a:rPr lang="en-NL" b="1" dirty="0"/>
              <a:t>			and</a:t>
            </a:r>
            <a:r>
              <a:rPr lang="en-NL" dirty="0"/>
              <a:t> flipper_length = 214.0</a:t>
            </a:r>
            <a:r>
              <a:rPr lang="en-NL" b="1" dirty="0"/>
              <a:t>	</a:t>
            </a:r>
          </a:p>
          <a:p>
            <a:pPr marL="342900" indent="-342900">
              <a:buAutoNum type="arabicPeriod"/>
            </a:pPr>
            <a:r>
              <a:rPr lang="en-NL" dirty="0"/>
              <a:t>Calculate the </a:t>
            </a:r>
            <a:r>
              <a:rPr lang="en-NL" b="1" dirty="0"/>
              <a:t>average prediction</a:t>
            </a:r>
            <a:r>
              <a:rPr lang="en-NL" dirty="0"/>
              <a:t> on the altered (!) train set	</a:t>
            </a:r>
            <a:r>
              <a:rPr lang="en-NL" b="1" dirty="0">
                <a:latin typeface="Lucida Sans Typewriter" panose="020B0509030504030204" pitchFamily="49" charset="77"/>
                <a:ea typeface="Menlo" panose="020B0609030804020204" pitchFamily="49" charset="0"/>
                <a:cs typeface="Menlo" panose="020B0609030804020204" pitchFamily="49" charset="0"/>
              </a:rPr>
              <a:t>value2 = model.predict(X_train).mean()</a:t>
            </a:r>
          </a:p>
          <a:p>
            <a:pPr marL="342900" indent="-342900">
              <a:buFont typeface="Arial" panose="020B0604020202020204" pitchFamily="34" charset="0"/>
              <a:buAutoNum type="arabicPeriod"/>
            </a:pPr>
            <a:r>
              <a:rPr lang="en-NL" dirty="0"/>
              <a:t>Subtract the intercept </a:t>
            </a:r>
            <a:r>
              <a:rPr lang="en-NL" b="1" dirty="0"/>
              <a:t>and</a:t>
            </a:r>
            <a:r>
              <a:rPr lang="en-NL" dirty="0"/>
              <a:t> the value for species = Gentoo		</a:t>
            </a:r>
            <a:r>
              <a:rPr lang="en-NL" b="1" dirty="0">
                <a:latin typeface="Lucida Sans Typewriter" panose="020B0509030504030204" pitchFamily="49" charset="77"/>
                <a:ea typeface="Menlo" panose="020B0609030804020204" pitchFamily="49" charset="0"/>
                <a:cs typeface="Menlo" panose="020B0609030804020204" pitchFamily="49" charset="0"/>
              </a:rPr>
              <a:t>flipper_value = value2 - value1 - intercept</a:t>
            </a:r>
            <a:r>
              <a:rPr lang="en-NL" dirty="0"/>
              <a:t>		</a:t>
            </a:r>
            <a:endParaRPr lang="en-NL" dirty="0">
              <a:latin typeface="Lucida Sans Typewriter" panose="020B0509030504030204" pitchFamily="49" charset="77"/>
              <a:ea typeface="Menlo" panose="020B0609030804020204" pitchFamily="49" charset="0"/>
              <a:cs typeface="Menlo" panose="020B0609030804020204" pitchFamily="49" charset="0"/>
            </a:endParaRPr>
          </a:p>
        </p:txBody>
      </p:sp>
      <p:sp>
        <p:nvSpPr>
          <p:cNvPr id="11" name="Text Placeholder 7">
            <a:extLst>
              <a:ext uri="{FF2B5EF4-FFF2-40B4-BE49-F238E27FC236}">
                <a16:creationId xmlns:a16="http://schemas.microsoft.com/office/drawing/2014/main" id="{26994509-6CE5-BB4D-81E8-9F9579A5B91A}"/>
              </a:ext>
            </a:extLst>
          </p:cNvPr>
          <p:cNvSpPr txBox="1">
            <a:spLocks/>
          </p:cNvSpPr>
          <p:nvPr/>
        </p:nvSpPr>
        <p:spPr>
          <a:xfrm>
            <a:off x="7283267" y="5284631"/>
            <a:ext cx="5526000" cy="60754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dirty="0"/>
          </a:p>
        </p:txBody>
      </p:sp>
      <p:sp>
        <p:nvSpPr>
          <p:cNvPr id="10" name="Text Placeholder 4">
            <a:extLst>
              <a:ext uri="{FF2B5EF4-FFF2-40B4-BE49-F238E27FC236}">
                <a16:creationId xmlns:a16="http://schemas.microsoft.com/office/drawing/2014/main" id="{21778648-46E5-454A-B680-1BC6D799D2E1}"/>
              </a:ext>
            </a:extLst>
          </p:cNvPr>
          <p:cNvSpPr txBox="1">
            <a:spLocks/>
          </p:cNvSpPr>
          <p:nvPr/>
        </p:nvSpPr>
        <p:spPr>
          <a:xfrm>
            <a:off x="360758" y="989012"/>
            <a:ext cx="11473200" cy="3960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dirty="0"/>
          </a:p>
        </p:txBody>
      </p:sp>
      <p:sp>
        <p:nvSpPr>
          <p:cNvPr id="9" name="TextBox 8">
            <a:extLst>
              <a:ext uri="{FF2B5EF4-FFF2-40B4-BE49-F238E27FC236}">
                <a16:creationId xmlns:a16="http://schemas.microsoft.com/office/drawing/2014/main" id="{C6439656-39C2-2448-BBE4-795C6EF47147}"/>
              </a:ext>
            </a:extLst>
          </p:cNvPr>
          <p:cNvSpPr txBox="1"/>
          <p:nvPr/>
        </p:nvSpPr>
        <p:spPr>
          <a:xfrm>
            <a:off x="9577953" y="5129939"/>
            <a:ext cx="184731" cy="369332"/>
          </a:xfrm>
          <a:prstGeom prst="rect">
            <a:avLst/>
          </a:prstGeom>
          <a:noFill/>
        </p:spPr>
        <p:txBody>
          <a:bodyPr wrap="none" rtlCol="0">
            <a:spAutoFit/>
          </a:bodyPr>
          <a:lstStyle/>
          <a:p>
            <a:endParaRPr lang="en-NL" dirty="0"/>
          </a:p>
        </p:txBody>
      </p:sp>
    </p:spTree>
    <p:extLst>
      <p:ext uri="{BB962C8B-B14F-4D97-AF65-F5344CB8AC3E}">
        <p14:creationId xmlns:p14="http://schemas.microsoft.com/office/powerpoint/2010/main" val="501020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Icon&#10;&#10;Description automatically generated">
            <a:extLst>
              <a:ext uri="{FF2B5EF4-FFF2-40B4-BE49-F238E27FC236}">
                <a16:creationId xmlns:a16="http://schemas.microsoft.com/office/drawing/2014/main" id="{5498C81D-38D8-8546-9A0E-451D05FB2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92" y="2278584"/>
            <a:ext cx="3738161" cy="2592155"/>
          </a:xfrm>
          <a:prstGeom prst="rect">
            <a:avLst/>
          </a:prstGeom>
        </p:spPr>
      </p:pic>
      <p:sp>
        <p:nvSpPr>
          <p:cNvPr id="11" name="Text Placeholder 10">
            <a:extLst>
              <a:ext uri="{FF2B5EF4-FFF2-40B4-BE49-F238E27FC236}">
                <a16:creationId xmlns:a16="http://schemas.microsoft.com/office/drawing/2014/main" id="{EEE5C4DB-A67B-4145-99E8-A921B1E3C73A}"/>
              </a:ext>
            </a:extLst>
          </p:cNvPr>
          <p:cNvSpPr>
            <a:spLocks noGrp="1"/>
          </p:cNvSpPr>
          <p:nvPr>
            <p:ph type="body" sz="quarter" idx="18"/>
          </p:nvPr>
        </p:nvSpPr>
        <p:spPr>
          <a:xfrm>
            <a:off x="5868763" y="2395615"/>
            <a:ext cx="5579237" cy="2475124"/>
          </a:xfrm>
        </p:spPr>
        <p:txBody>
          <a:bodyPr>
            <a:noAutofit/>
          </a:bodyPr>
          <a:lstStyle/>
          <a:p>
            <a:pPr marL="285750" indent="-285750">
              <a:buFont typeface="Arial" panose="020B0604020202020204" pitchFamily="34" charset="0"/>
              <a:buChar char="•"/>
            </a:pPr>
            <a:r>
              <a:rPr lang="en-NL" sz="1800" dirty="0"/>
              <a:t>The </a:t>
            </a:r>
            <a:r>
              <a:rPr lang="en-NL" sz="1800" b="1" dirty="0"/>
              <a:t>order</a:t>
            </a:r>
            <a:r>
              <a:rPr lang="en-NL" sz="1800" dirty="0"/>
              <a:t> of the features matters</a:t>
            </a:r>
          </a:p>
          <a:p>
            <a:pPr marL="285750" indent="-285750">
              <a:buFont typeface="Arial" panose="020B0604020202020204" pitchFamily="34" charset="0"/>
              <a:buChar char="•"/>
            </a:pPr>
            <a:r>
              <a:rPr lang="en-NL" sz="1800" dirty="0"/>
              <a:t>Misleading for </a:t>
            </a:r>
            <a:r>
              <a:rPr lang="en-NL" sz="1800" b="1" dirty="0"/>
              <a:t>interactions</a:t>
            </a:r>
          </a:p>
          <a:p>
            <a:pPr marL="285750" indent="-285750">
              <a:buFont typeface="Arial" panose="020B0604020202020204" pitchFamily="34" charset="0"/>
              <a:buChar char="•"/>
            </a:pPr>
            <a:r>
              <a:rPr lang="en-NL" sz="1800" b="1" dirty="0"/>
              <a:t>Messy</a:t>
            </a:r>
            <a:r>
              <a:rPr lang="en-NL" sz="1800" dirty="0"/>
              <a:t> for many variables</a:t>
            </a:r>
            <a:endParaRPr lang="en-NL" sz="1800" b="1" dirty="0"/>
          </a:p>
          <a:p>
            <a:pPr marL="285750" indent="-285750">
              <a:buFont typeface="Arial" panose="020B0604020202020204" pitchFamily="34" charset="0"/>
              <a:buChar char="•"/>
            </a:pPr>
            <a:r>
              <a:rPr lang="en-NL" sz="1800" dirty="0"/>
              <a:t>Does not tell you</a:t>
            </a:r>
            <a:r>
              <a:rPr lang="en-NL" sz="1800" b="1" dirty="0"/>
              <a:t> </a:t>
            </a:r>
            <a:r>
              <a:rPr lang="en-NL" sz="1800" dirty="0"/>
              <a:t>how </a:t>
            </a:r>
            <a:r>
              <a:rPr lang="en-NL" sz="1800" b="1" dirty="0"/>
              <a:t>sensitive</a:t>
            </a:r>
            <a:r>
              <a:rPr lang="en-NL" sz="1800" dirty="0"/>
              <a:t> a model is to a feature</a:t>
            </a:r>
          </a:p>
          <a:p>
            <a:pPr marL="285750" indent="-285750">
              <a:buFont typeface="Arial" panose="020B0604020202020204" pitchFamily="34" charset="0"/>
              <a:buChar char="•"/>
            </a:pPr>
            <a:r>
              <a:rPr lang="en-NL" sz="1800" dirty="0"/>
              <a:t>Only applicable to </a:t>
            </a:r>
            <a:r>
              <a:rPr lang="en-NL" sz="1800" b="1" dirty="0"/>
              <a:t>one</a:t>
            </a:r>
            <a:r>
              <a:rPr lang="en-NL" sz="1800" dirty="0"/>
              <a:t> data point at the time – does not tell you anything about feature importance</a:t>
            </a:r>
          </a:p>
          <a:p>
            <a:pPr marL="285750" indent="-285750">
              <a:buFont typeface="Arial" panose="020B0604020202020204" pitchFamily="34" charset="0"/>
              <a:buChar char="•"/>
            </a:pPr>
            <a:endParaRPr lang="en-NL" sz="1800" dirty="0"/>
          </a:p>
          <a:p>
            <a:pPr marL="285750" indent="-285750">
              <a:buFont typeface="Arial" panose="020B0604020202020204" pitchFamily="34" charset="0"/>
              <a:buChar char="•"/>
            </a:pPr>
            <a:endParaRPr lang="en-NL" sz="1800" dirty="0"/>
          </a:p>
        </p:txBody>
      </p:sp>
      <p:pic>
        <p:nvPicPr>
          <p:cNvPr id="14" name="Picture 13" descr="Icon&#10;&#10;Description automatically generated">
            <a:extLst>
              <a:ext uri="{FF2B5EF4-FFF2-40B4-BE49-F238E27FC236}">
                <a16:creationId xmlns:a16="http://schemas.microsoft.com/office/drawing/2014/main" id="{CDA2262B-A844-8B41-840A-F794ABF68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44" y="1527074"/>
            <a:ext cx="4659959" cy="4402858"/>
          </a:xfrm>
          <a:prstGeom prst="rect">
            <a:avLst/>
          </a:prstGeom>
        </p:spPr>
      </p:pic>
      <p:sp>
        <p:nvSpPr>
          <p:cNvPr id="3" name="Slide Number Placeholder 2">
            <a:extLst>
              <a:ext uri="{FF2B5EF4-FFF2-40B4-BE49-F238E27FC236}">
                <a16:creationId xmlns:a16="http://schemas.microsoft.com/office/drawing/2014/main" id="{7EC2C8D1-9694-2443-AFC5-5CEBFE5D23DF}"/>
              </a:ext>
            </a:extLst>
          </p:cNvPr>
          <p:cNvSpPr>
            <a:spLocks noGrp="1"/>
          </p:cNvSpPr>
          <p:nvPr>
            <p:ph type="sldNum" sz="quarter" idx="12"/>
          </p:nvPr>
        </p:nvSpPr>
        <p:spPr/>
        <p:txBody>
          <a:bodyPr/>
          <a:lstStyle/>
          <a:p>
            <a:fld id="{B6E27945-FA9B-403D-BA8B-1AE065A8CDA9}" type="slidenum">
              <a:rPr lang="en-US" smtClean="0"/>
              <a:pPr/>
              <a:t>63</a:t>
            </a:fld>
            <a:endParaRPr lang="en-US"/>
          </a:p>
        </p:txBody>
      </p:sp>
      <p:sp>
        <p:nvSpPr>
          <p:cNvPr id="7" name="Text Placeholder 6">
            <a:extLst>
              <a:ext uri="{FF2B5EF4-FFF2-40B4-BE49-F238E27FC236}">
                <a16:creationId xmlns:a16="http://schemas.microsoft.com/office/drawing/2014/main" id="{7F596CE3-89F1-8D4E-852A-3EBF83514D98}"/>
              </a:ext>
            </a:extLst>
          </p:cNvPr>
          <p:cNvSpPr>
            <a:spLocks noGrp="1"/>
          </p:cNvSpPr>
          <p:nvPr>
            <p:ph type="body" sz="quarter" idx="13"/>
          </p:nvPr>
        </p:nvSpPr>
        <p:spPr>
          <a:xfrm>
            <a:off x="12566790" y="1561792"/>
            <a:ext cx="11473200" cy="396000"/>
          </a:xfrm>
        </p:spPr>
        <p:txBody>
          <a:bodyPr/>
          <a:lstStyle/>
          <a:p>
            <a:r>
              <a:rPr lang="en-NL" dirty="0"/>
              <a:t>Advantages &amp; disadvantages</a:t>
            </a:r>
          </a:p>
        </p:txBody>
      </p:sp>
      <p:sp>
        <p:nvSpPr>
          <p:cNvPr id="8" name="Text Placeholder 7">
            <a:extLst>
              <a:ext uri="{FF2B5EF4-FFF2-40B4-BE49-F238E27FC236}">
                <a16:creationId xmlns:a16="http://schemas.microsoft.com/office/drawing/2014/main" id="{863920F9-6E79-2F4B-B285-5F12F8345B7B}"/>
              </a:ext>
            </a:extLst>
          </p:cNvPr>
          <p:cNvSpPr>
            <a:spLocks noGrp="1"/>
          </p:cNvSpPr>
          <p:nvPr>
            <p:ph type="body" sz="quarter" idx="15"/>
          </p:nvPr>
        </p:nvSpPr>
        <p:spPr>
          <a:xfrm>
            <a:off x="1049207" y="1607902"/>
            <a:ext cx="5526000" cy="607547"/>
          </a:xfrm>
        </p:spPr>
        <p:txBody>
          <a:bodyPr/>
          <a:lstStyle/>
          <a:p>
            <a:r>
              <a:rPr lang="en-NL" sz="2500" dirty="0">
                <a:solidFill>
                  <a:schemeClr val="tx1"/>
                </a:solidFill>
              </a:rPr>
              <a:t>Advantages</a:t>
            </a:r>
          </a:p>
        </p:txBody>
      </p:sp>
      <p:sp>
        <p:nvSpPr>
          <p:cNvPr id="9" name="Text Placeholder 8">
            <a:extLst>
              <a:ext uri="{FF2B5EF4-FFF2-40B4-BE49-F238E27FC236}">
                <a16:creationId xmlns:a16="http://schemas.microsoft.com/office/drawing/2014/main" id="{FB150932-DB3E-CA49-9218-482249158D82}"/>
              </a:ext>
            </a:extLst>
          </p:cNvPr>
          <p:cNvSpPr>
            <a:spLocks noGrp="1"/>
          </p:cNvSpPr>
          <p:nvPr>
            <p:ph type="body" sz="quarter" idx="16"/>
          </p:nvPr>
        </p:nvSpPr>
        <p:spPr>
          <a:xfrm>
            <a:off x="1105003" y="2395615"/>
            <a:ext cx="4659959" cy="2865695"/>
          </a:xfrm>
        </p:spPr>
        <p:txBody>
          <a:bodyPr>
            <a:normAutofit/>
          </a:bodyPr>
          <a:lstStyle/>
          <a:p>
            <a:pPr marL="285750" indent="-285750">
              <a:buFont typeface="Arial" panose="020B0604020202020204" pitchFamily="34" charset="0"/>
              <a:buChar char="•"/>
            </a:pPr>
            <a:r>
              <a:rPr lang="en-NL" sz="1800" dirty="0"/>
              <a:t>Works on a </a:t>
            </a:r>
            <a:r>
              <a:rPr lang="en-NL" sz="1800" b="1" dirty="0"/>
              <a:t>local </a:t>
            </a:r>
            <a:r>
              <a:rPr lang="en-NL" sz="1800" dirty="0"/>
              <a:t>level for an individual prediction</a:t>
            </a:r>
          </a:p>
          <a:p>
            <a:pPr marL="285750" indent="-285750">
              <a:buFont typeface="Arial" panose="020B0604020202020204" pitchFamily="34" charset="0"/>
              <a:buChar char="•"/>
            </a:pPr>
            <a:r>
              <a:rPr lang="en-NL" sz="1800" dirty="0"/>
              <a:t>Displays a feature’s </a:t>
            </a:r>
            <a:r>
              <a:rPr lang="en-NL" sz="1800" b="1" dirty="0"/>
              <a:t>importance</a:t>
            </a:r>
            <a:endParaRPr lang="en-NL" sz="1800" dirty="0"/>
          </a:p>
          <a:p>
            <a:pPr marL="285750" indent="-285750">
              <a:buFont typeface="Arial" panose="020B0604020202020204" pitchFamily="34" charset="0"/>
              <a:buChar char="•"/>
            </a:pPr>
            <a:r>
              <a:rPr lang="en-NL" sz="1800" b="1" dirty="0"/>
              <a:t>Fast</a:t>
            </a:r>
            <a:r>
              <a:rPr lang="en-NL" sz="1800" dirty="0"/>
              <a:t> to calculate</a:t>
            </a:r>
          </a:p>
          <a:p>
            <a:pPr marL="285750" indent="-285750">
              <a:buFont typeface="Arial" panose="020B0604020202020204" pitchFamily="34" charset="0"/>
              <a:buChar char="•"/>
            </a:pPr>
            <a:r>
              <a:rPr lang="en-NL" sz="1800" b="1" dirty="0"/>
              <a:t>Visual</a:t>
            </a:r>
          </a:p>
        </p:txBody>
      </p:sp>
      <p:sp>
        <p:nvSpPr>
          <p:cNvPr id="17" name="Title 5">
            <a:extLst>
              <a:ext uri="{FF2B5EF4-FFF2-40B4-BE49-F238E27FC236}">
                <a16:creationId xmlns:a16="http://schemas.microsoft.com/office/drawing/2014/main" id="{CF9B0C80-48A1-8347-A31B-9CC7298A9C19}"/>
              </a:ext>
            </a:extLst>
          </p:cNvPr>
          <p:cNvSpPr txBox="1">
            <a:spLocks/>
          </p:cNvSpPr>
          <p:nvPr/>
        </p:nvSpPr>
        <p:spPr>
          <a:xfrm>
            <a:off x="524607" y="496880"/>
            <a:ext cx="4465847" cy="648000"/>
          </a:xfrm>
          <a:prstGeom prst="rect">
            <a:avLst/>
          </a:prstGeom>
        </p:spPr>
        <p:txBody>
          <a:bodyPr vert="horz" lIns="0" tIns="45720" rIns="0" bIns="45720" rtlCol="0" anchor="b"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b="1"/>
              <a:t>Ceteris Paribus profile</a:t>
            </a:r>
            <a:endParaRPr lang="en-NL" b="1" dirty="0"/>
          </a:p>
        </p:txBody>
      </p:sp>
      <p:sp>
        <p:nvSpPr>
          <p:cNvPr id="19" name="Title 18">
            <a:extLst>
              <a:ext uri="{FF2B5EF4-FFF2-40B4-BE49-F238E27FC236}">
                <a16:creationId xmlns:a16="http://schemas.microsoft.com/office/drawing/2014/main" id="{3A3F7EE2-0A38-D64D-94FD-19AEE7EFEC1C}"/>
              </a:ext>
            </a:extLst>
          </p:cNvPr>
          <p:cNvSpPr>
            <a:spLocks noGrp="1"/>
          </p:cNvSpPr>
          <p:nvPr>
            <p:ph type="title"/>
          </p:nvPr>
        </p:nvSpPr>
        <p:spPr>
          <a:xfrm>
            <a:off x="-3483581" y="438363"/>
            <a:ext cx="11473200" cy="648000"/>
          </a:xfrm>
        </p:spPr>
        <p:txBody>
          <a:bodyPr/>
          <a:lstStyle/>
          <a:p>
            <a:endParaRPr lang="en-NL"/>
          </a:p>
        </p:txBody>
      </p:sp>
      <p:sp>
        <p:nvSpPr>
          <p:cNvPr id="20" name="Text Placeholder 7">
            <a:extLst>
              <a:ext uri="{FF2B5EF4-FFF2-40B4-BE49-F238E27FC236}">
                <a16:creationId xmlns:a16="http://schemas.microsoft.com/office/drawing/2014/main" id="{D4792B2A-F7D6-F04D-B5AD-D5DD179767B3}"/>
              </a:ext>
            </a:extLst>
          </p:cNvPr>
          <p:cNvSpPr txBox="1">
            <a:spLocks/>
          </p:cNvSpPr>
          <p:nvPr/>
        </p:nvSpPr>
        <p:spPr>
          <a:xfrm>
            <a:off x="5868763" y="1601314"/>
            <a:ext cx="5526000" cy="607547"/>
          </a:xfrm>
          <a:prstGeom prst="rect">
            <a:avLst/>
          </a:prstGeom>
        </p:spPr>
        <p:txBody>
          <a:bodyPr vert="horz" lIns="0" tIns="45720" rIns="0" bIns="45720" rtlCol="0" anchor="b" anchorCtr="0">
            <a:normAutofit/>
          </a:bodyPr>
          <a:lstStyle>
            <a:lvl1pPr marL="0" indent="0" algn="l" defTabSz="914400" rtl="0" eaLnBrk="1" latinLnBrk="0" hangingPunct="1">
              <a:lnSpc>
                <a:spcPct val="150000"/>
              </a:lnSpc>
              <a:spcBef>
                <a:spcPts val="0"/>
              </a:spcBef>
              <a:buFont typeface="Arial" panose="020B0604020202020204" pitchFamily="34" charset="0"/>
              <a:buNone/>
              <a:defRPr sz="1400" b="1" kern="1200">
                <a:solidFill>
                  <a:schemeClr val="tx2"/>
                </a:solidFill>
                <a:latin typeface="Museo Sans 500" panose="02000000000000000000" pitchFamily="2" charset="77"/>
                <a:ea typeface="+mn-ea"/>
                <a:cs typeface="+mn-cs"/>
              </a:defRPr>
            </a:lvl1pPr>
            <a:lvl2pPr marL="0" indent="0" algn="l" defTabSz="914400" rtl="0" eaLnBrk="1" latinLnBrk="0" hangingPunct="1">
              <a:lnSpc>
                <a:spcPct val="150000"/>
              </a:lnSpc>
              <a:spcBef>
                <a:spcPts val="0"/>
              </a:spcBef>
              <a:buClr>
                <a:schemeClr val="tx2"/>
              </a:buClr>
              <a:buSzPct val="100000"/>
              <a:buFont typeface="Arial" charset="0"/>
              <a:buNone/>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500" dirty="0">
                <a:solidFill>
                  <a:schemeClr val="tx1"/>
                </a:solidFill>
              </a:rPr>
              <a:t>Disadvantages</a:t>
            </a:r>
          </a:p>
        </p:txBody>
      </p:sp>
      <p:sp>
        <p:nvSpPr>
          <p:cNvPr id="22" name="Text Placeholder 21">
            <a:extLst>
              <a:ext uri="{FF2B5EF4-FFF2-40B4-BE49-F238E27FC236}">
                <a16:creationId xmlns:a16="http://schemas.microsoft.com/office/drawing/2014/main" id="{5972DBF1-1390-EB45-8427-9B6B67A81483}"/>
              </a:ext>
            </a:extLst>
          </p:cNvPr>
          <p:cNvSpPr>
            <a:spLocks noGrp="1"/>
          </p:cNvSpPr>
          <p:nvPr>
            <p:ph type="body" sz="quarter" idx="17"/>
          </p:nvPr>
        </p:nvSpPr>
        <p:spPr>
          <a:xfrm>
            <a:off x="13885870" y="435264"/>
            <a:ext cx="5526000" cy="606475"/>
          </a:xfrm>
        </p:spPr>
        <p:txBody>
          <a:bodyPr/>
          <a:lstStyle/>
          <a:p>
            <a:endParaRPr lang="en-NL" dirty="0"/>
          </a:p>
        </p:txBody>
      </p:sp>
    </p:spTree>
    <p:extLst>
      <p:ext uri="{BB962C8B-B14F-4D97-AF65-F5344CB8AC3E}">
        <p14:creationId xmlns:p14="http://schemas.microsoft.com/office/powerpoint/2010/main" val="17266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359999" y="2756615"/>
            <a:ext cx="11473200" cy="845034"/>
          </a:xfrm>
        </p:spPr>
        <p:txBody>
          <a:bodyPr/>
          <a:lstStyle/>
          <a:p>
            <a:r>
              <a:rPr lang="en-NL" dirty="0"/>
              <a:t>Global Feature Importance</a:t>
            </a:r>
          </a:p>
        </p:txBody>
      </p:sp>
    </p:spTree>
    <p:extLst>
      <p:ext uri="{BB962C8B-B14F-4D97-AF65-F5344CB8AC3E}">
        <p14:creationId xmlns:p14="http://schemas.microsoft.com/office/powerpoint/2010/main" val="1945668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947738" y="2226874"/>
            <a:ext cx="4787120" cy="1325563"/>
          </a:xfrm>
        </p:spPr>
        <p:txBody>
          <a:bodyPr anchor="t">
            <a:normAutofit/>
          </a:bodyPr>
          <a:lstStyle/>
          <a:p>
            <a:r>
              <a:rPr lang="en-NL" sz="3100" dirty="0"/>
              <a:t>Global feature impotances</a:t>
            </a:r>
          </a:p>
        </p:txBody>
      </p:sp>
      <p:sp>
        <p:nvSpPr>
          <p:cNvPr id="7" name="Title 1">
            <a:extLst>
              <a:ext uri="{FF2B5EF4-FFF2-40B4-BE49-F238E27FC236}">
                <a16:creationId xmlns:a16="http://schemas.microsoft.com/office/drawing/2014/main" id="{7B08F056-CC8D-3446-BB76-4BB2AEF86FB5}"/>
              </a:ext>
            </a:extLst>
          </p:cNvPr>
          <p:cNvSpPr txBox="1">
            <a:spLocks/>
          </p:cNvSpPr>
          <p:nvPr/>
        </p:nvSpPr>
        <p:spPr>
          <a:xfrm>
            <a:off x="359400" y="341951"/>
            <a:ext cx="11473200" cy="648000"/>
          </a:xfrm>
          <a:prstGeom prst="rect">
            <a:avLst/>
          </a:prstGeom>
        </p:spPr>
        <p:txBody>
          <a:bodyPr vert="horz" lIns="0" tIns="45720" rIns="90000" bIns="45720" rtlCol="0" anchor="t" anchorCtr="0">
            <a:noAutofit/>
          </a:bodyPr>
          <a:lstStyle>
            <a:lvl1pPr algn="l" defTabSz="914400" rtl="0" eaLnBrk="1" latinLnBrk="0" hangingPunct="1">
              <a:lnSpc>
                <a:spcPts val="3600"/>
              </a:lnSpc>
              <a:spcBef>
                <a:spcPct val="0"/>
              </a:spcBef>
              <a:buNone/>
              <a:defRPr sz="3600" b="1" i="0" kern="1200">
                <a:solidFill>
                  <a:srgbClr val="FFFFFF"/>
                </a:solidFill>
                <a:latin typeface="Museo Sans 700" panose="02000000000000000000" pitchFamily="2" charset="77"/>
                <a:ea typeface="+mj-ea"/>
                <a:cs typeface="+mj-cs"/>
              </a:defRPr>
            </a:lvl1pPr>
          </a:lstStyle>
          <a:p>
            <a:r>
              <a:rPr lang="en-NL" dirty="0"/>
              <a:t>Linear Regression</a:t>
            </a:r>
          </a:p>
        </p:txBody>
      </p:sp>
      <p:sp>
        <p:nvSpPr>
          <p:cNvPr id="4" name="Text Placeholder 3">
            <a:extLst>
              <a:ext uri="{FF2B5EF4-FFF2-40B4-BE49-F238E27FC236}">
                <a16:creationId xmlns:a16="http://schemas.microsoft.com/office/drawing/2014/main" id="{5AFF1978-CC59-E24E-9A52-367BA25C1B93}"/>
              </a:ext>
            </a:extLst>
          </p:cNvPr>
          <p:cNvSpPr>
            <a:spLocks noGrp="1"/>
          </p:cNvSpPr>
          <p:nvPr>
            <p:ph type="body" sz="quarter" idx="11"/>
          </p:nvPr>
        </p:nvSpPr>
        <p:spPr/>
        <p:txBody>
          <a:bodyPr/>
          <a:lstStyle/>
          <a:p>
            <a:endParaRPr lang="en-NL" dirty="0"/>
          </a:p>
        </p:txBody>
      </p:sp>
      <p:pic>
        <p:nvPicPr>
          <p:cNvPr id="2" name="Picture 1">
            <a:extLst>
              <a:ext uri="{FF2B5EF4-FFF2-40B4-BE49-F238E27FC236}">
                <a16:creationId xmlns:a16="http://schemas.microsoft.com/office/drawing/2014/main" id="{7D02238A-51DC-FF41-BB72-D521B8956A74}"/>
              </a:ext>
            </a:extLst>
          </p:cNvPr>
          <p:cNvPicPr>
            <a:picLocks noChangeAspect="1"/>
          </p:cNvPicPr>
          <p:nvPr/>
        </p:nvPicPr>
        <p:blipFill>
          <a:blip r:embed="rId3"/>
          <a:stretch>
            <a:fillRect/>
          </a:stretch>
        </p:blipFill>
        <p:spPr>
          <a:xfrm>
            <a:off x="6201581" y="2226874"/>
            <a:ext cx="5631019" cy="3667215"/>
          </a:xfrm>
          <a:prstGeom prst="rect">
            <a:avLst/>
          </a:prstGeom>
        </p:spPr>
      </p:pic>
    </p:spTree>
    <p:extLst>
      <p:ext uri="{BB962C8B-B14F-4D97-AF65-F5344CB8AC3E}">
        <p14:creationId xmlns:p14="http://schemas.microsoft.com/office/powerpoint/2010/main" val="3507021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7EE596EA-4AB6-374E-A4BF-5165C9ABB232}"/>
              </a:ext>
            </a:extLst>
          </p:cNvPr>
          <p:cNvSpPr txBox="1">
            <a:spLocks/>
          </p:cNvSpPr>
          <p:nvPr/>
        </p:nvSpPr>
        <p:spPr>
          <a:xfrm>
            <a:off x="332779" y="4997586"/>
            <a:ext cx="11831242"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NL" sz="5400" i="1" baseline="-25000" dirty="0"/>
              <a:t>14*18.7+ 53*181.0 - 6600 = 3171</a:t>
            </a:r>
          </a:p>
          <a:p>
            <a:endParaRPr lang="en-NL" sz="5400" i="1" baseline="-25000" dirty="0"/>
          </a:p>
        </p:txBody>
      </p:sp>
      <p:sp>
        <p:nvSpPr>
          <p:cNvPr id="3" name="Title 2">
            <a:extLst>
              <a:ext uri="{FF2B5EF4-FFF2-40B4-BE49-F238E27FC236}">
                <a16:creationId xmlns:a16="http://schemas.microsoft.com/office/drawing/2014/main" id="{11A9C3AE-9839-264A-A48B-882DEB32C1E1}"/>
              </a:ext>
            </a:extLst>
          </p:cNvPr>
          <p:cNvSpPr>
            <a:spLocks noGrp="1"/>
          </p:cNvSpPr>
          <p:nvPr>
            <p:ph type="title"/>
          </p:nvPr>
        </p:nvSpPr>
        <p:spPr/>
        <p:txBody>
          <a:bodyPr/>
          <a:lstStyle/>
          <a:p>
            <a:r>
              <a:rPr lang="en-NL" dirty="0"/>
              <a:t>Linear Regression</a:t>
            </a:r>
          </a:p>
        </p:txBody>
      </p:sp>
      <p:sp>
        <p:nvSpPr>
          <p:cNvPr id="4" name="Slide Number Placeholder 3">
            <a:extLst>
              <a:ext uri="{FF2B5EF4-FFF2-40B4-BE49-F238E27FC236}">
                <a16:creationId xmlns:a16="http://schemas.microsoft.com/office/drawing/2014/main" id="{F51A19DE-4D36-5743-83ED-3FAA7E973066}"/>
              </a:ext>
            </a:extLst>
          </p:cNvPr>
          <p:cNvSpPr>
            <a:spLocks noGrp="1"/>
          </p:cNvSpPr>
          <p:nvPr>
            <p:ph type="sldNum" sz="quarter" idx="12"/>
          </p:nvPr>
        </p:nvSpPr>
        <p:spPr/>
        <p:txBody>
          <a:bodyPr/>
          <a:lstStyle/>
          <a:p>
            <a:fld id="{B6E27945-FA9B-403D-BA8B-1AE065A8CDA9}" type="slidenum">
              <a:rPr lang="en-US" smtClean="0"/>
              <a:pPr/>
              <a:t>66</a:t>
            </a:fld>
            <a:endParaRPr lang="en-US"/>
          </a:p>
        </p:txBody>
      </p:sp>
      <p:pic>
        <p:nvPicPr>
          <p:cNvPr id="6" name="Picture 5">
            <a:extLst>
              <a:ext uri="{FF2B5EF4-FFF2-40B4-BE49-F238E27FC236}">
                <a16:creationId xmlns:a16="http://schemas.microsoft.com/office/drawing/2014/main" id="{1221E2FF-B027-9549-B107-FD279FF22AEF}"/>
              </a:ext>
            </a:extLst>
          </p:cNvPr>
          <p:cNvPicPr>
            <a:picLocks noChangeAspect="1"/>
          </p:cNvPicPr>
          <p:nvPr/>
        </p:nvPicPr>
        <p:blipFill>
          <a:blip r:embed="rId3"/>
          <a:stretch>
            <a:fillRect/>
          </a:stretch>
        </p:blipFill>
        <p:spPr>
          <a:xfrm>
            <a:off x="2882710" y="3417891"/>
            <a:ext cx="6731379" cy="1168400"/>
          </a:xfrm>
          <a:prstGeom prst="rect">
            <a:avLst/>
          </a:prstGeom>
        </p:spPr>
      </p:pic>
      <p:sp>
        <p:nvSpPr>
          <p:cNvPr id="13" name="Content Placeholder 1">
            <a:extLst>
              <a:ext uri="{FF2B5EF4-FFF2-40B4-BE49-F238E27FC236}">
                <a16:creationId xmlns:a16="http://schemas.microsoft.com/office/drawing/2014/main" id="{365A282E-EDC9-0E4D-9EAD-B40A7D8E9736}"/>
              </a:ext>
            </a:extLst>
          </p:cNvPr>
          <p:cNvSpPr txBox="1">
            <a:spLocks/>
          </p:cNvSpPr>
          <p:nvPr/>
        </p:nvSpPr>
        <p:spPr>
          <a:xfrm>
            <a:off x="332779" y="2170104"/>
            <a:ext cx="11831242"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NL" sz="5400" i="1" baseline="-25000" dirty="0"/>
              <a:t>14*bill depth + 53*flipper length - 6600 = body mass</a:t>
            </a:r>
          </a:p>
          <a:p>
            <a:endParaRPr lang="en-NL" sz="5400" i="1" baseline="-25000" dirty="0"/>
          </a:p>
        </p:txBody>
      </p:sp>
      <p:sp>
        <p:nvSpPr>
          <p:cNvPr id="14" name="Content Placeholder 1">
            <a:extLst>
              <a:ext uri="{FF2B5EF4-FFF2-40B4-BE49-F238E27FC236}">
                <a16:creationId xmlns:a16="http://schemas.microsoft.com/office/drawing/2014/main" id="{4274A8FA-60E3-0A49-B5C8-A09EB48E2661}"/>
              </a:ext>
            </a:extLst>
          </p:cNvPr>
          <p:cNvSpPr txBox="1">
            <a:spLocks/>
          </p:cNvSpPr>
          <p:nvPr/>
        </p:nvSpPr>
        <p:spPr>
          <a:xfrm>
            <a:off x="332779" y="958986"/>
            <a:ext cx="11473200"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NL" sz="5400" i="1" baseline="-25000" dirty="0"/>
              <a:t>m*bill depth + n*flipper length + c = body mass</a:t>
            </a:r>
          </a:p>
          <a:p>
            <a:endParaRPr lang="en-NL" sz="5400" i="1" baseline="-25000" dirty="0"/>
          </a:p>
        </p:txBody>
      </p:sp>
    </p:spTree>
    <p:extLst>
      <p:ext uri="{BB962C8B-B14F-4D97-AF65-F5344CB8AC3E}">
        <p14:creationId xmlns:p14="http://schemas.microsoft.com/office/powerpoint/2010/main" val="134254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9A60F6-6AB9-FB46-89DA-0DAAA2DD8B8F}"/>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27D25A6D-211F-8A4A-9871-61A2E701B94F}"/>
              </a:ext>
            </a:extLst>
          </p:cNvPr>
          <p:cNvSpPr>
            <a:spLocks noGrp="1"/>
          </p:cNvSpPr>
          <p:nvPr>
            <p:ph type="title"/>
          </p:nvPr>
        </p:nvSpPr>
        <p:spPr/>
        <p:txBody>
          <a:bodyPr/>
          <a:lstStyle/>
          <a:p>
            <a:r>
              <a:rPr lang="en-NL" dirty="0"/>
              <a:t>Linear Regression</a:t>
            </a:r>
          </a:p>
        </p:txBody>
      </p:sp>
      <p:sp>
        <p:nvSpPr>
          <p:cNvPr id="4" name="Slide Number Placeholder 3">
            <a:extLst>
              <a:ext uri="{FF2B5EF4-FFF2-40B4-BE49-F238E27FC236}">
                <a16:creationId xmlns:a16="http://schemas.microsoft.com/office/drawing/2014/main" id="{260ED871-E8A2-2F4C-961E-5A997714E46F}"/>
              </a:ext>
            </a:extLst>
          </p:cNvPr>
          <p:cNvSpPr>
            <a:spLocks noGrp="1"/>
          </p:cNvSpPr>
          <p:nvPr>
            <p:ph type="sldNum" sz="quarter" idx="12"/>
          </p:nvPr>
        </p:nvSpPr>
        <p:spPr/>
        <p:txBody>
          <a:bodyPr/>
          <a:lstStyle/>
          <a:p>
            <a:fld id="{B6E27945-FA9B-403D-BA8B-1AE065A8CDA9}" type="slidenum">
              <a:rPr lang="en-US" smtClean="0"/>
              <a:pPr/>
              <a:t>67</a:t>
            </a:fld>
            <a:endParaRPr lang="en-US"/>
          </a:p>
        </p:txBody>
      </p:sp>
      <p:sp>
        <p:nvSpPr>
          <p:cNvPr id="5" name="Text Placeholder 4">
            <a:extLst>
              <a:ext uri="{FF2B5EF4-FFF2-40B4-BE49-F238E27FC236}">
                <a16:creationId xmlns:a16="http://schemas.microsoft.com/office/drawing/2014/main" id="{2FC08915-DFF9-A741-A2FD-8A070B9DF0D4}"/>
              </a:ext>
            </a:extLst>
          </p:cNvPr>
          <p:cNvSpPr>
            <a:spLocks noGrp="1"/>
          </p:cNvSpPr>
          <p:nvPr>
            <p:ph type="body" sz="quarter" idx="13"/>
          </p:nvPr>
        </p:nvSpPr>
        <p:spPr/>
        <p:txBody>
          <a:bodyPr/>
          <a:lstStyle/>
          <a:p>
            <a:endParaRPr lang="en-NL"/>
          </a:p>
        </p:txBody>
      </p:sp>
      <p:sp>
        <p:nvSpPr>
          <p:cNvPr id="6" name="Content Placeholder 1">
            <a:extLst>
              <a:ext uri="{FF2B5EF4-FFF2-40B4-BE49-F238E27FC236}">
                <a16:creationId xmlns:a16="http://schemas.microsoft.com/office/drawing/2014/main" id="{C1E58B80-86C6-ED46-A6FE-B1D11E1072F3}"/>
              </a:ext>
            </a:extLst>
          </p:cNvPr>
          <p:cNvSpPr txBox="1">
            <a:spLocks/>
          </p:cNvSpPr>
          <p:nvPr/>
        </p:nvSpPr>
        <p:spPr>
          <a:xfrm>
            <a:off x="105913" y="841367"/>
            <a:ext cx="11831242"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NL" sz="5400" i="1" baseline="-25000" dirty="0"/>
              <a:t>14*bill depth + 53*flipper length - 6600 = body mass</a:t>
            </a:r>
          </a:p>
          <a:p>
            <a:endParaRPr lang="en-NL" sz="5400" i="1" baseline="-25000" dirty="0"/>
          </a:p>
        </p:txBody>
      </p:sp>
      <p:pic>
        <p:nvPicPr>
          <p:cNvPr id="7" name="Picture 6">
            <a:extLst>
              <a:ext uri="{FF2B5EF4-FFF2-40B4-BE49-F238E27FC236}">
                <a16:creationId xmlns:a16="http://schemas.microsoft.com/office/drawing/2014/main" id="{5DB6752C-84FF-9548-B58A-80263D40ABF8}"/>
              </a:ext>
            </a:extLst>
          </p:cNvPr>
          <p:cNvPicPr>
            <a:picLocks noChangeAspect="1"/>
          </p:cNvPicPr>
          <p:nvPr/>
        </p:nvPicPr>
        <p:blipFill>
          <a:blip r:embed="rId3"/>
          <a:stretch>
            <a:fillRect/>
          </a:stretch>
        </p:blipFill>
        <p:spPr>
          <a:xfrm>
            <a:off x="3658034" y="2027008"/>
            <a:ext cx="4875932" cy="3616466"/>
          </a:xfrm>
          <a:prstGeom prst="rect">
            <a:avLst/>
          </a:prstGeom>
        </p:spPr>
      </p:pic>
      <p:pic>
        <p:nvPicPr>
          <p:cNvPr id="1030" name="Picture 6">
            <a:extLst>
              <a:ext uri="{FF2B5EF4-FFF2-40B4-BE49-F238E27FC236}">
                <a16:creationId xmlns:a16="http://schemas.microsoft.com/office/drawing/2014/main" id="{5C7A3F51-3878-BA49-B087-7FE2DE468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47" y="1921621"/>
            <a:ext cx="6759573" cy="455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129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B06AF4-DBAB-DB42-8E70-1E62A2D5A601}"/>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EBF0D2CF-B935-924D-A5C1-5D6D7A26E399}"/>
              </a:ext>
            </a:extLst>
          </p:cNvPr>
          <p:cNvSpPr>
            <a:spLocks noGrp="1"/>
          </p:cNvSpPr>
          <p:nvPr>
            <p:ph type="title"/>
          </p:nvPr>
        </p:nvSpPr>
        <p:spPr/>
        <p:txBody>
          <a:bodyPr/>
          <a:lstStyle/>
          <a:p>
            <a:r>
              <a:rPr lang="en-NL" dirty="0"/>
              <a:t>Linear Regression</a:t>
            </a:r>
          </a:p>
        </p:txBody>
      </p:sp>
      <p:sp>
        <p:nvSpPr>
          <p:cNvPr id="4" name="Slide Number Placeholder 3">
            <a:extLst>
              <a:ext uri="{FF2B5EF4-FFF2-40B4-BE49-F238E27FC236}">
                <a16:creationId xmlns:a16="http://schemas.microsoft.com/office/drawing/2014/main" id="{98EDFD83-ED05-E24B-828D-CF3B241BCF46}"/>
              </a:ext>
            </a:extLst>
          </p:cNvPr>
          <p:cNvSpPr>
            <a:spLocks noGrp="1"/>
          </p:cNvSpPr>
          <p:nvPr>
            <p:ph type="sldNum" sz="quarter" idx="12"/>
          </p:nvPr>
        </p:nvSpPr>
        <p:spPr/>
        <p:txBody>
          <a:bodyPr/>
          <a:lstStyle/>
          <a:p>
            <a:fld id="{B6E27945-FA9B-403D-BA8B-1AE065A8CDA9}" type="slidenum">
              <a:rPr lang="en-US" smtClean="0"/>
              <a:pPr/>
              <a:t>68</a:t>
            </a:fld>
            <a:endParaRPr lang="en-US"/>
          </a:p>
        </p:txBody>
      </p:sp>
      <p:sp>
        <p:nvSpPr>
          <p:cNvPr id="5" name="Text Placeholder 4">
            <a:extLst>
              <a:ext uri="{FF2B5EF4-FFF2-40B4-BE49-F238E27FC236}">
                <a16:creationId xmlns:a16="http://schemas.microsoft.com/office/drawing/2014/main" id="{EB484043-7D34-EF42-ACD6-DF6E0D0A4807}"/>
              </a:ext>
            </a:extLst>
          </p:cNvPr>
          <p:cNvSpPr>
            <a:spLocks noGrp="1"/>
          </p:cNvSpPr>
          <p:nvPr>
            <p:ph type="body" sz="quarter" idx="13"/>
          </p:nvPr>
        </p:nvSpPr>
        <p:spPr/>
        <p:txBody>
          <a:bodyPr/>
          <a:lstStyle/>
          <a:p>
            <a:endParaRPr lang="en-NL"/>
          </a:p>
        </p:txBody>
      </p:sp>
      <p:pic>
        <p:nvPicPr>
          <p:cNvPr id="7" name="Picture 8">
            <a:extLst>
              <a:ext uri="{FF2B5EF4-FFF2-40B4-BE49-F238E27FC236}">
                <a16:creationId xmlns:a16="http://schemas.microsoft.com/office/drawing/2014/main" id="{C7AB06E1-BA25-CB4A-9CA0-5F3A505A2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213" y="1703375"/>
            <a:ext cx="6759573" cy="455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641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A9C3AE-9839-264A-A48B-882DEB32C1E1}"/>
              </a:ext>
            </a:extLst>
          </p:cNvPr>
          <p:cNvSpPr>
            <a:spLocks noGrp="1"/>
          </p:cNvSpPr>
          <p:nvPr>
            <p:ph type="title"/>
          </p:nvPr>
        </p:nvSpPr>
        <p:spPr/>
        <p:txBody>
          <a:bodyPr/>
          <a:lstStyle/>
          <a:p>
            <a:r>
              <a:rPr lang="en-NL" dirty="0"/>
              <a:t>Linear Regression</a:t>
            </a:r>
          </a:p>
        </p:txBody>
      </p:sp>
      <p:sp>
        <p:nvSpPr>
          <p:cNvPr id="4" name="Slide Number Placeholder 3">
            <a:extLst>
              <a:ext uri="{FF2B5EF4-FFF2-40B4-BE49-F238E27FC236}">
                <a16:creationId xmlns:a16="http://schemas.microsoft.com/office/drawing/2014/main" id="{F51A19DE-4D36-5743-83ED-3FAA7E973066}"/>
              </a:ext>
            </a:extLst>
          </p:cNvPr>
          <p:cNvSpPr>
            <a:spLocks noGrp="1"/>
          </p:cNvSpPr>
          <p:nvPr>
            <p:ph type="sldNum" sz="quarter" idx="12"/>
          </p:nvPr>
        </p:nvSpPr>
        <p:spPr/>
        <p:txBody>
          <a:bodyPr/>
          <a:lstStyle/>
          <a:p>
            <a:fld id="{B6E27945-FA9B-403D-BA8B-1AE065A8CDA9}" type="slidenum">
              <a:rPr lang="en-US" smtClean="0"/>
              <a:pPr/>
              <a:t>69</a:t>
            </a:fld>
            <a:endParaRPr lang="en-US"/>
          </a:p>
        </p:txBody>
      </p:sp>
      <p:sp>
        <p:nvSpPr>
          <p:cNvPr id="13" name="Content Placeholder 1">
            <a:extLst>
              <a:ext uri="{FF2B5EF4-FFF2-40B4-BE49-F238E27FC236}">
                <a16:creationId xmlns:a16="http://schemas.microsoft.com/office/drawing/2014/main" id="{365A282E-EDC9-0E4D-9EAD-B40A7D8E9736}"/>
              </a:ext>
            </a:extLst>
          </p:cNvPr>
          <p:cNvSpPr txBox="1">
            <a:spLocks/>
          </p:cNvSpPr>
          <p:nvPr/>
        </p:nvSpPr>
        <p:spPr>
          <a:xfrm>
            <a:off x="321268" y="958985"/>
            <a:ext cx="11831242"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NL" sz="5400" i="1" baseline="-25000" dirty="0"/>
              <a:t>28*bill depth + 727*flipper length + 4199 = body mass</a:t>
            </a:r>
          </a:p>
          <a:p>
            <a:endParaRPr lang="en-NL" sz="5400" i="1" baseline="-25000" dirty="0"/>
          </a:p>
        </p:txBody>
      </p:sp>
      <p:sp>
        <p:nvSpPr>
          <p:cNvPr id="14" name="Content Placeholder 1">
            <a:extLst>
              <a:ext uri="{FF2B5EF4-FFF2-40B4-BE49-F238E27FC236}">
                <a16:creationId xmlns:a16="http://schemas.microsoft.com/office/drawing/2014/main" id="{4274A8FA-60E3-0A49-B5C8-A09EB48E2661}"/>
              </a:ext>
            </a:extLst>
          </p:cNvPr>
          <p:cNvSpPr txBox="1">
            <a:spLocks/>
          </p:cNvSpPr>
          <p:nvPr/>
        </p:nvSpPr>
        <p:spPr>
          <a:xfrm>
            <a:off x="332779" y="958986"/>
            <a:ext cx="11473200" cy="4038600"/>
          </a:xfrm>
          <a:prstGeom prst="rect">
            <a:avLst/>
          </a:prstGeom>
        </p:spPr>
        <p:txBody>
          <a:bodyPr vert="horz" lIns="0" tIns="45720" rIns="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sz="5400" i="1" baseline="-25000" dirty="0"/>
          </a:p>
        </p:txBody>
      </p:sp>
      <p:pic>
        <p:nvPicPr>
          <p:cNvPr id="12" name="Picture 11">
            <a:extLst>
              <a:ext uri="{FF2B5EF4-FFF2-40B4-BE49-F238E27FC236}">
                <a16:creationId xmlns:a16="http://schemas.microsoft.com/office/drawing/2014/main" id="{4CE616B2-DD6E-4E4C-A76B-7A2281B59F9A}"/>
              </a:ext>
            </a:extLst>
          </p:cNvPr>
          <p:cNvPicPr>
            <a:picLocks noChangeAspect="1"/>
          </p:cNvPicPr>
          <p:nvPr/>
        </p:nvPicPr>
        <p:blipFill>
          <a:blip r:embed="rId3"/>
          <a:stretch>
            <a:fillRect/>
          </a:stretch>
        </p:blipFill>
        <p:spPr>
          <a:xfrm>
            <a:off x="3658033" y="2177087"/>
            <a:ext cx="4875931" cy="3615859"/>
          </a:xfrm>
          <a:prstGeom prst="rect">
            <a:avLst/>
          </a:prstGeom>
        </p:spPr>
      </p:pic>
      <p:pic>
        <p:nvPicPr>
          <p:cNvPr id="13318" name="Picture 6">
            <a:extLst>
              <a:ext uri="{FF2B5EF4-FFF2-40B4-BE49-F238E27FC236}">
                <a16:creationId xmlns:a16="http://schemas.microsoft.com/office/drawing/2014/main" id="{0E5BF4EA-6E82-CE4B-A8B4-7537EBCA22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45"/>
          <a:stretch/>
        </p:blipFill>
        <p:spPr bwMode="auto">
          <a:xfrm>
            <a:off x="3322239" y="2162581"/>
            <a:ext cx="5829300" cy="415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97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2882F4-221B-8643-A667-54BF4548507A}"/>
              </a:ext>
            </a:extLst>
          </p:cNvPr>
          <p:cNvSpPr>
            <a:spLocks noGrp="1"/>
          </p:cNvSpPr>
          <p:nvPr>
            <p:ph type="title"/>
          </p:nvPr>
        </p:nvSpPr>
        <p:spPr/>
        <p:txBody>
          <a:bodyPr/>
          <a:lstStyle/>
          <a:p>
            <a:r>
              <a:rPr lang="en-NL" b="1" dirty="0"/>
              <a:t>Workshop outline</a:t>
            </a:r>
          </a:p>
        </p:txBody>
      </p:sp>
      <p:sp>
        <p:nvSpPr>
          <p:cNvPr id="3" name="Slide Number Placeholder 2">
            <a:extLst>
              <a:ext uri="{FF2B5EF4-FFF2-40B4-BE49-F238E27FC236}">
                <a16:creationId xmlns:a16="http://schemas.microsoft.com/office/drawing/2014/main" id="{01D2AF62-9B62-A442-8AA7-FA5BB8A2C623}"/>
              </a:ext>
            </a:extLst>
          </p:cNvPr>
          <p:cNvSpPr>
            <a:spLocks noGrp="1"/>
          </p:cNvSpPr>
          <p:nvPr>
            <p:ph type="sldNum" sz="quarter" idx="12"/>
          </p:nvPr>
        </p:nvSpPr>
        <p:spPr/>
        <p:txBody>
          <a:bodyPr/>
          <a:lstStyle/>
          <a:p>
            <a:fld id="{B6E27945-FA9B-403D-BA8B-1AE065A8CDA9}" type="slidenum">
              <a:rPr lang="en-US" smtClean="0"/>
              <a:pPr/>
              <a:t>7</a:t>
            </a:fld>
            <a:endParaRPr lang="en-US"/>
          </a:p>
        </p:txBody>
      </p:sp>
      <p:sp>
        <p:nvSpPr>
          <p:cNvPr id="10" name="Text Placeholder 9">
            <a:extLst>
              <a:ext uri="{FF2B5EF4-FFF2-40B4-BE49-F238E27FC236}">
                <a16:creationId xmlns:a16="http://schemas.microsoft.com/office/drawing/2014/main" id="{06F4FECA-38ED-8745-B4A0-9158A0C955C8}"/>
              </a:ext>
            </a:extLst>
          </p:cNvPr>
          <p:cNvSpPr>
            <a:spLocks noGrp="1"/>
          </p:cNvSpPr>
          <p:nvPr>
            <p:ph type="body" sz="quarter" idx="15"/>
          </p:nvPr>
        </p:nvSpPr>
        <p:spPr/>
        <p:txBody>
          <a:bodyPr/>
          <a:lstStyle/>
          <a:p>
            <a:endParaRPr lang="en-NL" dirty="0"/>
          </a:p>
        </p:txBody>
      </p:sp>
      <p:sp>
        <p:nvSpPr>
          <p:cNvPr id="11" name="Text Placeholder 10">
            <a:extLst>
              <a:ext uri="{FF2B5EF4-FFF2-40B4-BE49-F238E27FC236}">
                <a16:creationId xmlns:a16="http://schemas.microsoft.com/office/drawing/2014/main" id="{E9684A7D-060D-CC41-B4DC-9CA70FC1900E}"/>
              </a:ext>
            </a:extLst>
          </p:cNvPr>
          <p:cNvSpPr>
            <a:spLocks noGrp="1"/>
          </p:cNvSpPr>
          <p:nvPr>
            <p:ph type="body" sz="quarter" idx="16"/>
          </p:nvPr>
        </p:nvSpPr>
        <p:spPr/>
        <p:txBody>
          <a:bodyPr>
            <a:normAutofit/>
          </a:bodyPr>
          <a:lstStyle/>
          <a:p>
            <a:r>
              <a:rPr lang="en-NL" dirty="0"/>
              <a:t>Topics are covered in the following way: </a:t>
            </a:r>
          </a:p>
          <a:p>
            <a:pPr marL="342900" indent="-342900">
              <a:buFont typeface="+mj-lt"/>
              <a:buAutoNum type="arabicPeriod"/>
            </a:pPr>
            <a:r>
              <a:rPr lang="en-NL" dirty="0"/>
              <a:t>Experiment </a:t>
            </a:r>
            <a:r>
              <a:rPr lang="en-NL" i="1" dirty="0"/>
              <a:t>first</a:t>
            </a:r>
          </a:p>
          <a:p>
            <a:pPr marL="342900" indent="-342900">
              <a:buFont typeface="+mj-lt"/>
              <a:buAutoNum type="arabicPeriod"/>
            </a:pPr>
            <a:r>
              <a:rPr lang="en-NL" dirty="0"/>
              <a:t>Explain </a:t>
            </a:r>
            <a:r>
              <a:rPr lang="en-NL" i="1" dirty="0"/>
              <a:t>later</a:t>
            </a:r>
          </a:p>
          <a:p>
            <a:endParaRPr lang="en-NL" dirty="0"/>
          </a:p>
          <a:p>
            <a:r>
              <a:rPr lang="en-NL" dirty="0"/>
              <a:t>Put it in practice: </a:t>
            </a:r>
          </a:p>
          <a:p>
            <a:pPr marL="285750" indent="-285750">
              <a:buFont typeface="Arial" panose="020B0604020202020204" pitchFamily="34" charset="0"/>
              <a:buChar char="•"/>
            </a:pPr>
            <a:r>
              <a:rPr lang="en-NL" dirty="0"/>
              <a:t>Hackathon</a:t>
            </a:r>
          </a:p>
          <a:p>
            <a:pPr marL="285750" indent="-285750">
              <a:buFont typeface="Arial" panose="020B0604020202020204" pitchFamily="34" charset="0"/>
              <a:buChar char="•"/>
            </a:pPr>
            <a:r>
              <a:rPr lang="en-NL" dirty="0"/>
              <a:t>Lightning talks!</a:t>
            </a:r>
          </a:p>
        </p:txBody>
      </p:sp>
      <p:pic>
        <p:nvPicPr>
          <p:cNvPr id="1026" name="Picture 2" descr="Black Box Model Using Explainable AI with Practical Example">
            <a:extLst>
              <a:ext uri="{FF2B5EF4-FFF2-40B4-BE49-F238E27FC236}">
                <a16:creationId xmlns:a16="http://schemas.microsoft.com/office/drawing/2014/main" id="{B9057B16-4F9A-7A40-A0D0-8032635ED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767" y="1853972"/>
            <a:ext cx="5592233" cy="315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04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DFABD8-57A1-0C4E-80EA-5AEE430D9E53}"/>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77BAF6C1-959D-3846-86B3-12180424FD0B}"/>
              </a:ext>
            </a:extLst>
          </p:cNvPr>
          <p:cNvSpPr>
            <a:spLocks noGrp="1"/>
          </p:cNvSpPr>
          <p:nvPr>
            <p:ph type="title"/>
          </p:nvPr>
        </p:nvSpPr>
        <p:spPr/>
        <p:txBody>
          <a:bodyPr/>
          <a:lstStyle/>
          <a:p>
            <a:r>
              <a:rPr lang="en-NL" dirty="0"/>
              <a:t>Linear Regression</a:t>
            </a:r>
          </a:p>
        </p:txBody>
      </p:sp>
      <p:sp>
        <p:nvSpPr>
          <p:cNvPr id="4" name="Slide Number Placeholder 3">
            <a:extLst>
              <a:ext uri="{FF2B5EF4-FFF2-40B4-BE49-F238E27FC236}">
                <a16:creationId xmlns:a16="http://schemas.microsoft.com/office/drawing/2014/main" id="{B7F649BA-E3ED-474A-B444-978600610E6C}"/>
              </a:ext>
            </a:extLst>
          </p:cNvPr>
          <p:cNvSpPr>
            <a:spLocks noGrp="1"/>
          </p:cNvSpPr>
          <p:nvPr>
            <p:ph type="sldNum" sz="quarter" idx="12"/>
          </p:nvPr>
        </p:nvSpPr>
        <p:spPr/>
        <p:txBody>
          <a:bodyPr/>
          <a:lstStyle/>
          <a:p>
            <a:fld id="{B6E27945-FA9B-403D-BA8B-1AE065A8CDA9}" type="slidenum">
              <a:rPr lang="en-US" smtClean="0"/>
              <a:pPr/>
              <a:t>70</a:t>
            </a:fld>
            <a:endParaRPr lang="en-US"/>
          </a:p>
        </p:txBody>
      </p:sp>
      <p:sp>
        <p:nvSpPr>
          <p:cNvPr id="5" name="Text Placeholder 4">
            <a:extLst>
              <a:ext uri="{FF2B5EF4-FFF2-40B4-BE49-F238E27FC236}">
                <a16:creationId xmlns:a16="http://schemas.microsoft.com/office/drawing/2014/main" id="{0D1EA776-7117-994C-BA94-431D72CD9430}"/>
              </a:ext>
            </a:extLst>
          </p:cNvPr>
          <p:cNvSpPr>
            <a:spLocks noGrp="1"/>
          </p:cNvSpPr>
          <p:nvPr>
            <p:ph type="body" sz="quarter" idx="13"/>
          </p:nvPr>
        </p:nvSpPr>
        <p:spPr/>
        <p:txBody>
          <a:bodyPr/>
          <a:lstStyle/>
          <a:p>
            <a:endParaRPr lang="en-NL"/>
          </a:p>
        </p:txBody>
      </p:sp>
      <p:pic>
        <p:nvPicPr>
          <p:cNvPr id="14338" name="Picture 2">
            <a:extLst>
              <a:ext uri="{FF2B5EF4-FFF2-40B4-BE49-F238E27FC236}">
                <a16:creationId xmlns:a16="http://schemas.microsoft.com/office/drawing/2014/main" id="{9A06AE91-4C80-4441-B68A-32F427C18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705" y="1211687"/>
            <a:ext cx="8951599" cy="494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253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947738" y="2226874"/>
            <a:ext cx="4787120" cy="1325563"/>
          </a:xfrm>
        </p:spPr>
        <p:txBody>
          <a:bodyPr anchor="t">
            <a:normAutofit/>
          </a:bodyPr>
          <a:lstStyle/>
          <a:p>
            <a:r>
              <a:rPr lang="en-NL" sz="3100" dirty="0"/>
              <a:t>Global feature impotances</a:t>
            </a:r>
          </a:p>
        </p:txBody>
      </p:sp>
      <p:pic>
        <p:nvPicPr>
          <p:cNvPr id="6" name="Picture 5">
            <a:extLst>
              <a:ext uri="{FF2B5EF4-FFF2-40B4-BE49-F238E27FC236}">
                <a16:creationId xmlns:a16="http://schemas.microsoft.com/office/drawing/2014/main" id="{1444966D-F663-E045-B5A7-FC2327F3BBEC}"/>
              </a:ext>
            </a:extLst>
          </p:cNvPr>
          <p:cNvPicPr>
            <a:picLocks noChangeAspect="1"/>
          </p:cNvPicPr>
          <p:nvPr/>
        </p:nvPicPr>
        <p:blipFill>
          <a:blip r:embed="rId3"/>
          <a:stretch>
            <a:fillRect/>
          </a:stretch>
        </p:blipFill>
        <p:spPr>
          <a:xfrm>
            <a:off x="6096000" y="2226874"/>
            <a:ext cx="5745458" cy="3965175"/>
          </a:xfrm>
          <a:prstGeom prst="rect">
            <a:avLst/>
          </a:prstGeom>
        </p:spPr>
      </p:pic>
      <p:sp>
        <p:nvSpPr>
          <p:cNvPr id="7" name="Title 1">
            <a:extLst>
              <a:ext uri="{FF2B5EF4-FFF2-40B4-BE49-F238E27FC236}">
                <a16:creationId xmlns:a16="http://schemas.microsoft.com/office/drawing/2014/main" id="{7B08F056-CC8D-3446-BB76-4BB2AEF86FB5}"/>
              </a:ext>
            </a:extLst>
          </p:cNvPr>
          <p:cNvSpPr txBox="1">
            <a:spLocks/>
          </p:cNvSpPr>
          <p:nvPr/>
        </p:nvSpPr>
        <p:spPr>
          <a:xfrm>
            <a:off x="359400" y="341951"/>
            <a:ext cx="11473200" cy="648000"/>
          </a:xfrm>
          <a:prstGeom prst="rect">
            <a:avLst/>
          </a:prstGeom>
        </p:spPr>
        <p:txBody>
          <a:bodyPr vert="horz" lIns="0" tIns="45720" rIns="90000" bIns="45720" rtlCol="0" anchor="t" anchorCtr="0">
            <a:noAutofit/>
          </a:bodyPr>
          <a:lstStyle>
            <a:lvl1pPr algn="l" defTabSz="914400" rtl="0" eaLnBrk="1" latinLnBrk="0" hangingPunct="1">
              <a:lnSpc>
                <a:spcPts val="3600"/>
              </a:lnSpc>
              <a:spcBef>
                <a:spcPct val="0"/>
              </a:spcBef>
              <a:buNone/>
              <a:defRPr sz="3600" b="1" i="0" kern="1200">
                <a:solidFill>
                  <a:srgbClr val="FFFFFF"/>
                </a:solidFill>
                <a:latin typeface="Museo Sans 700" panose="02000000000000000000" pitchFamily="2" charset="77"/>
                <a:ea typeface="+mj-ea"/>
                <a:cs typeface="+mj-cs"/>
              </a:defRPr>
            </a:lvl1pPr>
          </a:lstStyle>
          <a:p>
            <a:r>
              <a:rPr lang="en-NL" dirty="0"/>
              <a:t>Decision Tree Classifer</a:t>
            </a:r>
          </a:p>
        </p:txBody>
      </p:sp>
    </p:spTree>
    <p:extLst>
      <p:ext uri="{BB962C8B-B14F-4D97-AF65-F5344CB8AC3E}">
        <p14:creationId xmlns:p14="http://schemas.microsoft.com/office/powerpoint/2010/main" val="2899846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A14D55-BBAB-A04B-B1E6-0D5B3A31CC92}"/>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E00F2D88-8ACF-4246-8046-3FA169093D4D}"/>
              </a:ext>
            </a:extLst>
          </p:cNvPr>
          <p:cNvSpPr>
            <a:spLocks noGrp="1"/>
          </p:cNvSpPr>
          <p:nvPr>
            <p:ph type="title"/>
          </p:nvPr>
        </p:nvSpPr>
        <p:spPr/>
        <p:txBody>
          <a:bodyPr/>
          <a:lstStyle/>
          <a:p>
            <a:r>
              <a:rPr lang="en-NL" dirty="0"/>
              <a:t>Decision Tree Classifier</a:t>
            </a:r>
          </a:p>
        </p:txBody>
      </p:sp>
      <p:sp>
        <p:nvSpPr>
          <p:cNvPr id="4" name="Slide Number Placeholder 3">
            <a:extLst>
              <a:ext uri="{FF2B5EF4-FFF2-40B4-BE49-F238E27FC236}">
                <a16:creationId xmlns:a16="http://schemas.microsoft.com/office/drawing/2014/main" id="{2DEF9753-8695-6C4B-9092-FB77122F4CCB}"/>
              </a:ext>
            </a:extLst>
          </p:cNvPr>
          <p:cNvSpPr>
            <a:spLocks noGrp="1"/>
          </p:cNvSpPr>
          <p:nvPr>
            <p:ph type="sldNum" sz="quarter" idx="12"/>
          </p:nvPr>
        </p:nvSpPr>
        <p:spPr/>
        <p:txBody>
          <a:bodyPr/>
          <a:lstStyle/>
          <a:p>
            <a:fld id="{B6E27945-FA9B-403D-BA8B-1AE065A8CDA9}" type="slidenum">
              <a:rPr lang="en-US" smtClean="0"/>
              <a:pPr/>
              <a:t>72</a:t>
            </a:fld>
            <a:endParaRPr lang="en-US"/>
          </a:p>
        </p:txBody>
      </p:sp>
      <p:sp>
        <p:nvSpPr>
          <p:cNvPr id="5" name="Text Placeholder 4">
            <a:extLst>
              <a:ext uri="{FF2B5EF4-FFF2-40B4-BE49-F238E27FC236}">
                <a16:creationId xmlns:a16="http://schemas.microsoft.com/office/drawing/2014/main" id="{DFDDA6BA-B82B-1543-BB7C-86163CA5469A}"/>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B5CF3DA9-85F2-4C4E-8E2A-2B698F1F9843}"/>
              </a:ext>
            </a:extLst>
          </p:cNvPr>
          <p:cNvPicPr>
            <a:picLocks noChangeAspect="1"/>
          </p:cNvPicPr>
          <p:nvPr/>
        </p:nvPicPr>
        <p:blipFill>
          <a:blip r:embed="rId3"/>
          <a:stretch>
            <a:fillRect/>
          </a:stretch>
        </p:blipFill>
        <p:spPr>
          <a:xfrm>
            <a:off x="1901987" y="961407"/>
            <a:ext cx="8388026" cy="5788919"/>
          </a:xfrm>
          <a:prstGeom prst="rect">
            <a:avLst/>
          </a:prstGeom>
        </p:spPr>
      </p:pic>
      <p:pic>
        <p:nvPicPr>
          <p:cNvPr id="7" name="Picture 6">
            <a:extLst>
              <a:ext uri="{FF2B5EF4-FFF2-40B4-BE49-F238E27FC236}">
                <a16:creationId xmlns:a16="http://schemas.microsoft.com/office/drawing/2014/main" id="{98D6FACB-3556-884F-A2A6-51D8E3924C6B}"/>
              </a:ext>
            </a:extLst>
          </p:cNvPr>
          <p:cNvPicPr>
            <a:picLocks noChangeAspect="1"/>
          </p:cNvPicPr>
          <p:nvPr/>
        </p:nvPicPr>
        <p:blipFill>
          <a:blip r:embed="rId4"/>
          <a:stretch>
            <a:fillRect/>
          </a:stretch>
        </p:blipFill>
        <p:spPr>
          <a:xfrm>
            <a:off x="187325" y="1727651"/>
            <a:ext cx="4445000" cy="1079500"/>
          </a:xfrm>
          <a:prstGeom prst="rect">
            <a:avLst/>
          </a:prstGeom>
        </p:spPr>
      </p:pic>
    </p:spTree>
    <p:extLst>
      <p:ext uri="{BB962C8B-B14F-4D97-AF65-F5344CB8AC3E}">
        <p14:creationId xmlns:p14="http://schemas.microsoft.com/office/powerpoint/2010/main" val="2197942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28BA30-2E37-5D4D-9C55-359B84DF08C4}"/>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846A075F-B125-C749-8503-041D5B6D278D}"/>
              </a:ext>
            </a:extLst>
          </p:cNvPr>
          <p:cNvSpPr>
            <a:spLocks noGrp="1"/>
          </p:cNvSpPr>
          <p:nvPr>
            <p:ph type="title"/>
          </p:nvPr>
        </p:nvSpPr>
        <p:spPr/>
        <p:txBody>
          <a:bodyPr/>
          <a:lstStyle/>
          <a:p>
            <a:r>
              <a:rPr lang="en-NL" dirty="0"/>
              <a:t>Decision Tree Classifier</a:t>
            </a:r>
          </a:p>
        </p:txBody>
      </p:sp>
      <p:sp>
        <p:nvSpPr>
          <p:cNvPr id="4" name="Slide Number Placeholder 3">
            <a:extLst>
              <a:ext uri="{FF2B5EF4-FFF2-40B4-BE49-F238E27FC236}">
                <a16:creationId xmlns:a16="http://schemas.microsoft.com/office/drawing/2014/main" id="{DDE54CBD-A530-9F42-9398-F0223B6EB0F1}"/>
              </a:ext>
            </a:extLst>
          </p:cNvPr>
          <p:cNvSpPr>
            <a:spLocks noGrp="1"/>
          </p:cNvSpPr>
          <p:nvPr>
            <p:ph type="sldNum" sz="quarter" idx="12"/>
          </p:nvPr>
        </p:nvSpPr>
        <p:spPr/>
        <p:txBody>
          <a:bodyPr/>
          <a:lstStyle/>
          <a:p>
            <a:fld id="{B6E27945-FA9B-403D-BA8B-1AE065A8CDA9}" type="slidenum">
              <a:rPr lang="en-US" smtClean="0"/>
              <a:pPr/>
              <a:t>73</a:t>
            </a:fld>
            <a:endParaRPr lang="en-US"/>
          </a:p>
        </p:txBody>
      </p:sp>
      <p:sp>
        <p:nvSpPr>
          <p:cNvPr id="5" name="Text Placeholder 4">
            <a:extLst>
              <a:ext uri="{FF2B5EF4-FFF2-40B4-BE49-F238E27FC236}">
                <a16:creationId xmlns:a16="http://schemas.microsoft.com/office/drawing/2014/main" id="{3C6F7248-6791-F943-8C5E-162500C01475}"/>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24170A90-B6D6-1343-8483-90FBC0F36540}"/>
              </a:ext>
            </a:extLst>
          </p:cNvPr>
          <p:cNvPicPr>
            <a:picLocks noChangeAspect="1"/>
          </p:cNvPicPr>
          <p:nvPr/>
        </p:nvPicPr>
        <p:blipFill>
          <a:blip r:embed="rId3"/>
          <a:stretch>
            <a:fillRect/>
          </a:stretch>
        </p:blipFill>
        <p:spPr>
          <a:xfrm>
            <a:off x="7460935" y="295481"/>
            <a:ext cx="4731065" cy="1641088"/>
          </a:xfrm>
          <a:prstGeom prst="rect">
            <a:avLst/>
          </a:prstGeom>
        </p:spPr>
      </p:pic>
      <p:pic>
        <p:nvPicPr>
          <p:cNvPr id="7" name="Picture 6">
            <a:extLst>
              <a:ext uri="{FF2B5EF4-FFF2-40B4-BE49-F238E27FC236}">
                <a16:creationId xmlns:a16="http://schemas.microsoft.com/office/drawing/2014/main" id="{8E804AC1-05D5-6F44-9AB5-5456FD670AB8}"/>
              </a:ext>
            </a:extLst>
          </p:cNvPr>
          <p:cNvPicPr>
            <a:picLocks noChangeAspect="1"/>
          </p:cNvPicPr>
          <p:nvPr/>
        </p:nvPicPr>
        <p:blipFill rotWithShape="1">
          <a:blip r:embed="rId4"/>
          <a:srcRect t="1923" b="40571"/>
          <a:stretch/>
        </p:blipFill>
        <p:spPr>
          <a:xfrm>
            <a:off x="1489979" y="2171789"/>
            <a:ext cx="10447176" cy="4146211"/>
          </a:xfrm>
          <a:prstGeom prst="rect">
            <a:avLst/>
          </a:prstGeom>
        </p:spPr>
      </p:pic>
    </p:spTree>
    <p:extLst>
      <p:ext uri="{BB962C8B-B14F-4D97-AF65-F5344CB8AC3E}">
        <p14:creationId xmlns:p14="http://schemas.microsoft.com/office/powerpoint/2010/main" val="1922163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28BA30-2E37-5D4D-9C55-359B84DF08C4}"/>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846A075F-B125-C749-8503-041D5B6D278D}"/>
              </a:ext>
            </a:extLst>
          </p:cNvPr>
          <p:cNvSpPr>
            <a:spLocks noGrp="1"/>
          </p:cNvSpPr>
          <p:nvPr>
            <p:ph type="title"/>
          </p:nvPr>
        </p:nvSpPr>
        <p:spPr/>
        <p:txBody>
          <a:bodyPr/>
          <a:lstStyle/>
          <a:p>
            <a:r>
              <a:rPr lang="en-NL" dirty="0"/>
              <a:t>Decision Tree Classifier</a:t>
            </a:r>
          </a:p>
        </p:txBody>
      </p:sp>
      <p:sp>
        <p:nvSpPr>
          <p:cNvPr id="4" name="Slide Number Placeholder 3">
            <a:extLst>
              <a:ext uri="{FF2B5EF4-FFF2-40B4-BE49-F238E27FC236}">
                <a16:creationId xmlns:a16="http://schemas.microsoft.com/office/drawing/2014/main" id="{DDE54CBD-A530-9F42-9398-F0223B6EB0F1}"/>
              </a:ext>
            </a:extLst>
          </p:cNvPr>
          <p:cNvSpPr>
            <a:spLocks noGrp="1"/>
          </p:cNvSpPr>
          <p:nvPr>
            <p:ph type="sldNum" sz="quarter" idx="12"/>
          </p:nvPr>
        </p:nvSpPr>
        <p:spPr/>
        <p:txBody>
          <a:bodyPr/>
          <a:lstStyle/>
          <a:p>
            <a:fld id="{B6E27945-FA9B-403D-BA8B-1AE065A8CDA9}" type="slidenum">
              <a:rPr lang="en-US" smtClean="0"/>
              <a:pPr/>
              <a:t>74</a:t>
            </a:fld>
            <a:endParaRPr lang="en-US"/>
          </a:p>
        </p:txBody>
      </p:sp>
      <p:sp>
        <p:nvSpPr>
          <p:cNvPr id="5" name="Text Placeholder 4">
            <a:extLst>
              <a:ext uri="{FF2B5EF4-FFF2-40B4-BE49-F238E27FC236}">
                <a16:creationId xmlns:a16="http://schemas.microsoft.com/office/drawing/2014/main" id="{3C6F7248-6791-F943-8C5E-162500C01475}"/>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24170A90-B6D6-1343-8483-90FBC0F36540}"/>
              </a:ext>
            </a:extLst>
          </p:cNvPr>
          <p:cNvPicPr>
            <a:picLocks noChangeAspect="1"/>
          </p:cNvPicPr>
          <p:nvPr/>
        </p:nvPicPr>
        <p:blipFill>
          <a:blip r:embed="rId3"/>
          <a:stretch>
            <a:fillRect/>
          </a:stretch>
        </p:blipFill>
        <p:spPr>
          <a:xfrm>
            <a:off x="7460935" y="295481"/>
            <a:ext cx="4731065" cy="1641088"/>
          </a:xfrm>
          <a:prstGeom prst="rect">
            <a:avLst/>
          </a:prstGeom>
        </p:spPr>
      </p:pic>
      <p:pic>
        <p:nvPicPr>
          <p:cNvPr id="7" name="Picture 6">
            <a:extLst>
              <a:ext uri="{FF2B5EF4-FFF2-40B4-BE49-F238E27FC236}">
                <a16:creationId xmlns:a16="http://schemas.microsoft.com/office/drawing/2014/main" id="{8E804AC1-05D5-6F44-9AB5-5456FD670AB8}"/>
              </a:ext>
            </a:extLst>
          </p:cNvPr>
          <p:cNvPicPr>
            <a:picLocks noChangeAspect="1"/>
          </p:cNvPicPr>
          <p:nvPr/>
        </p:nvPicPr>
        <p:blipFill rotWithShape="1">
          <a:blip r:embed="rId4"/>
          <a:srcRect l="1014" t="43088" r="-1014" b="-594"/>
          <a:stretch/>
        </p:blipFill>
        <p:spPr>
          <a:xfrm>
            <a:off x="1489979" y="2171789"/>
            <a:ext cx="10447176" cy="4146211"/>
          </a:xfrm>
          <a:prstGeom prst="rect">
            <a:avLst/>
          </a:prstGeom>
        </p:spPr>
      </p:pic>
    </p:spTree>
    <p:extLst>
      <p:ext uri="{BB962C8B-B14F-4D97-AF65-F5344CB8AC3E}">
        <p14:creationId xmlns:p14="http://schemas.microsoft.com/office/powerpoint/2010/main" val="386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947738" y="2226874"/>
            <a:ext cx="4787120" cy="1325563"/>
          </a:xfrm>
        </p:spPr>
        <p:txBody>
          <a:bodyPr anchor="t">
            <a:normAutofit/>
          </a:bodyPr>
          <a:lstStyle/>
          <a:p>
            <a:r>
              <a:rPr lang="en-NL" sz="3100" dirty="0"/>
              <a:t>Global feature impotances</a:t>
            </a:r>
          </a:p>
        </p:txBody>
      </p:sp>
      <p:sp>
        <p:nvSpPr>
          <p:cNvPr id="7" name="Title 1">
            <a:extLst>
              <a:ext uri="{FF2B5EF4-FFF2-40B4-BE49-F238E27FC236}">
                <a16:creationId xmlns:a16="http://schemas.microsoft.com/office/drawing/2014/main" id="{7B08F056-CC8D-3446-BB76-4BB2AEF86FB5}"/>
              </a:ext>
            </a:extLst>
          </p:cNvPr>
          <p:cNvSpPr txBox="1">
            <a:spLocks/>
          </p:cNvSpPr>
          <p:nvPr/>
        </p:nvSpPr>
        <p:spPr>
          <a:xfrm>
            <a:off x="359400" y="341951"/>
            <a:ext cx="11473200" cy="648000"/>
          </a:xfrm>
          <a:prstGeom prst="rect">
            <a:avLst/>
          </a:prstGeom>
        </p:spPr>
        <p:txBody>
          <a:bodyPr vert="horz" lIns="0" tIns="45720" rIns="90000" bIns="45720" rtlCol="0" anchor="t" anchorCtr="0">
            <a:noAutofit/>
          </a:bodyPr>
          <a:lstStyle>
            <a:lvl1pPr algn="l" defTabSz="914400" rtl="0" eaLnBrk="1" latinLnBrk="0" hangingPunct="1">
              <a:lnSpc>
                <a:spcPts val="3600"/>
              </a:lnSpc>
              <a:spcBef>
                <a:spcPct val="0"/>
              </a:spcBef>
              <a:buNone/>
              <a:defRPr sz="3600" b="1" i="0" kern="1200">
                <a:solidFill>
                  <a:srgbClr val="FFFFFF"/>
                </a:solidFill>
                <a:latin typeface="Museo Sans 700" panose="02000000000000000000" pitchFamily="2" charset="77"/>
                <a:ea typeface="+mj-ea"/>
                <a:cs typeface="+mj-cs"/>
              </a:defRPr>
            </a:lvl1pPr>
          </a:lstStyle>
          <a:p>
            <a:r>
              <a:rPr lang="en-NL" dirty="0"/>
              <a:t>Random Forest Classifer</a:t>
            </a:r>
          </a:p>
        </p:txBody>
      </p:sp>
      <p:pic>
        <p:nvPicPr>
          <p:cNvPr id="18434" name="Picture 2" descr="Forest-friendly - Elopak">
            <a:extLst>
              <a:ext uri="{FF2B5EF4-FFF2-40B4-BE49-F238E27FC236}">
                <a16:creationId xmlns:a16="http://schemas.microsoft.com/office/drawing/2014/main" id="{727349D4-4530-6C41-8ACA-949D40E71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347" y="2226874"/>
            <a:ext cx="4956049" cy="330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489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28BA30-2E37-5D4D-9C55-359B84DF08C4}"/>
              </a:ext>
            </a:extLst>
          </p:cNvPr>
          <p:cNvSpPr>
            <a:spLocks noGrp="1"/>
          </p:cNvSpPr>
          <p:nvPr>
            <p:ph sz="quarter" idx="15"/>
          </p:nvPr>
        </p:nvSpPr>
        <p:spPr/>
        <p:txBody>
          <a:bodyPr/>
          <a:lstStyle/>
          <a:p>
            <a:endParaRPr lang="en-NL"/>
          </a:p>
        </p:txBody>
      </p:sp>
      <p:sp>
        <p:nvSpPr>
          <p:cNvPr id="3" name="Title 2">
            <a:extLst>
              <a:ext uri="{FF2B5EF4-FFF2-40B4-BE49-F238E27FC236}">
                <a16:creationId xmlns:a16="http://schemas.microsoft.com/office/drawing/2014/main" id="{846A075F-B125-C749-8503-041D5B6D278D}"/>
              </a:ext>
            </a:extLst>
          </p:cNvPr>
          <p:cNvSpPr>
            <a:spLocks noGrp="1"/>
          </p:cNvSpPr>
          <p:nvPr>
            <p:ph type="title"/>
          </p:nvPr>
        </p:nvSpPr>
        <p:spPr/>
        <p:txBody>
          <a:bodyPr/>
          <a:lstStyle/>
          <a:p>
            <a:r>
              <a:rPr lang="en-NL" dirty="0"/>
              <a:t>Random Forest Classifier </a:t>
            </a:r>
          </a:p>
        </p:txBody>
      </p:sp>
      <p:sp>
        <p:nvSpPr>
          <p:cNvPr id="4" name="Slide Number Placeholder 3">
            <a:extLst>
              <a:ext uri="{FF2B5EF4-FFF2-40B4-BE49-F238E27FC236}">
                <a16:creationId xmlns:a16="http://schemas.microsoft.com/office/drawing/2014/main" id="{DDE54CBD-A530-9F42-9398-F0223B6EB0F1}"/>
              </a:ext>
            </a:extLst>
          </p:cNvPr>
          <p:cNvSpPr>
            <a:spLocks noGrp="1"/>
          </p:cNvSpPr>
          <p:nvPr>
            <p:ph type="sldNum" sz="quarter" idx="12"/>
          </p:nvPr>
        </p:nvSpPr>
        <p:spPr/>
        <p:txBody>
          <a:bodyPr/>
          <a:lstStyle/>
          <a:p>
            <a:fld id="{B6E27945-FA9B-403D-BA8B-1AE065A8CDA9}" type="slidenum">
              <a:rPr lang="en-US" smtClean="0"/>
              <a:pPr/>
              <a:t>76</a:t>
            </a:fld>
            <a:endParaRPr lang="en-US"/>
          </a:p>
        </p:txBody>
      </p:sp>
      <p:sp>
        <p:nvSpPr>
          <p:cNvPr id="5" name="Text Placeholder 4">
            <a:extLst>
              <a:ext uri="{FF2B5EF4-FFF2-40B4-BE49-F238E27FC236}">
                <a16:creationId xmlns:a16="http://schemas.microsoft.com/office/drawing/2014/main" id="{3C6F7248-6791-F943-8C5E-162500C01475}"/>
              </a:ext>
            </a:extLst>
          </p:cNvPr>
          <p:cNvSpPr>
            <a:spLocks noGrp="1"/>
          </p:cNvSpPr>
          <p:nvPr>
            <p:ph type="body" sz="quarter" idx="13"/>
          </p:nvPr>
        </p:nvSpPr>
        <p:spPr/>
        <p:txBody>
          <a:bodyPr/>
          <a:lstStyle/>
          <a:p>
            <a:endParaRPr lang="en-NL"/>
          </a:p>
        </p:txBody>
      </p:sp>
      <p:pic>
        <p:nvPicPr>
          <p:cNvPr id="19458" name="Picture 2" descr="Plot trees for a Random Forest in Python with Scikit-Learn - Stack Overflow">
            <a:extLst>
              <a:ext uri="{FF2B5EF4-FFF2-40B4-BE49-F238E27FC236}">
                <a16:creationId xmlns:a16="http://schemas.microsoft.com/office/drawing/2014/main" id="{95230B15-2AE4-EA46-B198-718C3AB4D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A0FD239-724D-1847-9B1A-45E644117F41}"/>
              </a:ext>
            </a:extLst>
          </p:cNvPr>
          <p:cNvPicPr>
            <a:picLocks noChangeAspect="1"/>
          </p:cNvPicPr>
          <p:nvPr/>
        </p:nvPicPr>
        <p:blipFill>
          <a:blip r:embed="rId4"/>
          <a:stretch>
            <a:fillRect/>
          </a:stretch>
        </p:blipFill>
        <p:spPr>
          <a:xfrm>
            <a:off x="3791857" y="4996488"/>
            <a:ext cx="4318000" cy="952500"/>
          </a:xfrm>
          <a:prstGeom prst="rect">
            <a:avLst/>
          </a:prstGeom>
        </p:spPr>
      </p:pic>
    </p:spTree>
    <p:extLst>
      <p:ext uri="{BB962C8B-B14F-4D97-AF65-F5344CB8AC3E}">
        <p14:creationId xmlns:p14="http://schemas.microsoft.com/office/powerpoint/2010/main" val="314450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D6BA3-D38E-254B-9779-CB8C75CDFAB9}"/>
              </a:ext>
            </a:extLst>
          </p:cNvPr>
          <p:cNvSpPr>
            <a:spLocks noGrp="1"/>
          </p:cNvSpPr>
          <p:nvPr>
            <p:ph sz="quarter" idx="15"/>
          </p:nvPr>
        </p:nvSpPr>
        <p:spPr/>
        <p:txBody>
          <a:bodyPr/>
          <a:lstStyle/>
          <a:p>
            <a:endParaRPr lang="en-NL" dirty="0"/>
          </a:p>
        </p:txBody>
      </p:sp>
      <p:sp>
        <p:nvSpPr>
          <p:cNvPr id="3" name="Title 2">
            <a:extLst>
              <a:ext uri="{FF2B5EF4-FFF2-40B4-BE49-F238E27FC236}">
                <a16:creationId xmlns:a16="http://schemas.microsoft.com/office/drawing/2014/main" id="{02AB8231-B1D5-FC44-97CE-A8C0897A3C8D}"/>
              </a:ext>
            </a:extLst>
          </p:cNvPr>
          <p:cNvSpPr>
            <a:spLocks noGrp="1"/>
          </p:cNvSpPr>
          <p:nvPr>
            <p:ph type="title"/>
          </p:nvPr>
        </p:nvSpPr>
        <p:spPr/>
        <p:txBody>
          <a:bodyPr/>
          <a:lstStyle/>
          <a:p>
            <a:r>
              <a:rPr lang="en-NL" dirty="0"/>
              <a:t>Random Forest Classifier</a:t>
            </a:r>
          </a:p>
        </p:txBody>
      </p:sp>
      <p:sp>
        <p:nvSpPr>
          <p:cNvPr id="4" name="Slide Number Placeholder 3">
            <a:extLst>
              <a:ext uri="{FF2B5EF4-FFF2-40B4-BE49-F238E27FC236}">
                <a16:creationId xmlns:a16="http://schemas.microsoft.com/office/drawing/2014/main" id="{CCB0674F-39E2-FA45-9BC8-1DCDACE579A7}"/>
              </a:ext>
            </a:extLst>
          </p:cNvPr>
          <p:cNvSpPr>
            <a:spLocks noGrp="1"/>
          </p:cNvSpPr>
          <p:nvPr>
            <p:ph type="sldNum" sz="quarter" idx="12"/>
          </p:nvPr>
        </p:nvSpPr>
        <p:spPr/>
        <p:txBody>
          <a:bodyPr/>
          <a:lstStyle/>
          <a:p>
            <a:fld id="{B6E27945-FA9B-403D-BA8B-1AE065A8CDA9}" type="slidenum">
              <a:rPr lang="en-US" smtClean="0"/>
              <a:pPr/>
              <a:t>77</a:t>
            </a:fld>
            <a:endParaRPr lang="en-US"/>
          </a:p>
        </p:txBody>
      </p:sp>
      <p:sp>
        <p:nvSpPr>
          <p:cNvPr id="5" name="Text Placeholder 4">
            <a:extLst>
              <a:ext uri="{FF2B5EF4-FFF2-40B4-BE49-F238E27FC236}">
                <a16:creationId xmlns:a16="http://schemas.microsoft.com/office/drawing/2014/main" id="{E08848D3-184F-EA4D-AAF9-9E30C05F8344}"/>
              </a:ext>
            </a:extLst>
          </p:cNvPr>
          <p:cNvSpPr>
            <a:spLocks noGrp="1"/>
          </p:cNvSpPr>
          <p:nvPr>
            <p:ph type="body" sz="quarter" idx="13"/>
          </p:nvPr>
        </p:nvSpPr>
        <p:spPr/>
        <p:txBody>
          <a:bodyPr/>
          <a:lstStyle/>
          <a:p>
            <a:endParaRPr lang="en-NL"/>
          </a:p>
        </p:txBody>
      </p:sp>
      <p:pic>
        <p:nvPicPr>
          <p:cNvPr id="6" name="Picture 5">
            <a:extLst>
              <a:ext uri="{FF2B5EF4-FFF2-40B4-BE49-F238E27FC236}">
                <a16:creationId xmlns:a16="http://schemas.microsoft.com/office/drawing/2014/main" id="{3A5BC721-AF57-CF48-97F1-C86BB8E5A393}"/>
              </a:ext>
            </a:extLst>
          </p:cNvPr>
          <p:cNvPicPr>
            <a:picLocks noChangeAspect="1"/>
          </p:cNvPicPr>
          <p:nvPr/>
        </p:nvPicPr>
        <p:blipFill>
          <a:blip r:embed="rId3"/>
          <a:stretch>
            <a:fillRect/>
          </a:stretch>
        </p:blipFill>
        <p:spPr>
          <a:xfrm>
            <a:off x="2169885" y="1703375"/>
            <a:ext cx="7213600" cy="4343400"/>
          </a:xfrm>
          <a:prstGeom prst="rect">
            <a:avLst/>
          </a:prstGeom>
        </p:spPr>
      </p:pic>
    </p:spTree>
    <p:extLst>
      <p:ext uri="{BB962C8B-B14F-4D97-AF65-F5344CB8AC3E}">
        <p14:creationId xmlns:p14="http://schemas.microsoft.com/office/powerpoint/2010/main" val="1842860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a:xfrm>
            <a:off x="739253" y="2496816"/>
            <a:ext cx="10928028" cy="2852737"/>
          </a:xfrm>
        </p:spPr>
        <p:txBody>
          <a:bodyPr/>
          <a:lstStyle/>
          <a:p>
            <a:r>
              <a:rPr lang="en-US" sz="3600" dirty="0" err="1">
                <a:solidFill>
                  <a:schemeClr val="tx1"/>
                </a:solidFill>
                <a:ea typeface="+mn-ea"/>
                <a:cs typeface="+mn-cs"/>
              </a:rPr>
              <a:t>Jupyter</a:t>
            </a:r>
            <a:r>
              <a:rPr lang="en-US" sz="3600" dirty="0">
                <a:solidFill>
                  <a:schemeClr val="tx1"/>
                </a:solidFill>
                <a:ea typeface="+mn-ea"/>
                <a:cs typeface="+mn-cs"/>
              </a:rPr>
              <a:t> Notebook 4</a:t>
            </a:r>
            <a:br>
              <a:rPr lang="en-US" dirty="0"/>
            </a:br>
            <a:br>
              <a:rPr lang="en-US" dirty="0"/>
            </a:br>
            <a:r>
              <a:rPr lang="en-US" dirty="0"/>
              <a:t>04_Permutation_Feature_Importance.ipynb</a:t>
            </a:r>
          </a:p>
        </p:txBody>
      </p:sp>
    </p:spTree>
    <p:extLst>
      <p:ext uri="{BB962C8B-B14F-4D97-AF65-F5344CB8AC3E}">
        <p14:creationId xmlns:p14="http://schemas.microsoft.com/office/powerpoint/2010/main" val="1237314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419B0E14-5C72-C94C-8AF2-4CE50CA72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529006" y="4491814"/>
            <a:ext cx="1011459" cy="801652"/>
          </a:xfrm>
          <a:prstGeom prst="rect">
            <a:avLst/>
          </a:prstGeom>
        </p:spPr>
      </p:pic>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79</a:t>
            </a:fld>
            <a:endParaRPr lang="en-US"/>
          </a:p>
        </p:txBody>
      </p:sp>
      <p:pic>
        <p:nvPicPr>
          <p:cNvPr id="3" name="Picture 2" descr="Table&#10;&#10;Description automatically generated">
            <a:extLst>
              <a:ext uri="{FF2B5EF4-FFF2-40B4-BE49-F238E27FC236}">
                <a16:creationId xmlns:a16="http://schemas.microsoft.com/office/drawing/2014/main" id="{329FD9B8-24CD-1D42-B1A2-428E0E5AA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67" y="1787082"/>
            <a:ext cx="5724722" cy="2950706"/>
          </a:xfrm>
          <a:prstGeom prst="rect">
            <a:avLst/>
          </a:prstGeom>
        </p:spPr>
      </p:pic>
      <p:sp>
        <p:nvSpPr>
          <p:cNvPr id="10" name="Title 2">
            <a:extLst>
              <a:ext uri="{FF2B5EF4-FFF2-40B4-BE49-F238E27FC236}">
                <a16:creationId xmlns:a16="http://schemas.microsoft.com/office/drawing/2014/main" id="{900648D8-BF71-0545-AA78-8B191AE3410C}"/>
              </a:ext>
            </a:extLst>
          </p:cNvPr>
          <p:cNvSpPr txBox="1">
            <a:spLocks/>
          </p:cNvSpPr>
          <p:nvPr/>
        </p:nvSpPr>
        <p:spPr>
          <a:xfrm>
            <a:off x="512400" y="465807"/>
            <a:ext cx="11473200"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b="1" dirty="0"/>
              <a:t>Model-Agnostic Feature Importance</a:t>
            </a:r>
          </a:p>
        </p:txBody>
      </p:sp>
      <p:sp>
        <p:nvSpPr>
          <p:cNvPr id="17" name="Title 5">
            <a:extLst>
              <a:ext uri="{FF2B5EF4-FFF2-40B4-BE49-F238E27FC236}">
                <a16:creationId xmlns:a16="http://schemas.microsoft.com/office/drawing/2014/main" id="{C78778E7-D7F1-CC4C-AA33-E87956093BC9}"/>
              </a:ext>
            </a:extLst>
          </p:cNvPr>
          <p:cNvSpPr txBox="1">
            <a:spLocks/>
          </p:cNvSpPr>
          <p:nvPr/>
        </p:nvSpPr>
        <p:spPr>
          <a:xfrm>
            <a:off x="2126780" y="5508000"/>
            <a:ext cx="1899264"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sz="5400" b="1" dirty="0"/>
              <a:t>0.856</a:t>
            </a:r>
          </a:p>
        </p:txBody>
      </p:sp>
    </p:spTree>
    <p:extLst>
      <p:ext uri="{BB962C8B-B14F-4D97-AF65-F5344CB8AC3E}">
        <p14:creationId xmlns:p14="http://schemas.microsoft.com/office/powerpoint/2010/main" val="198325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Icon&#10;&#10;Description automatically generated">
            <a:extLst>
              <a:ext uri="{FF2B5EF4-FFF2-40B4-BE49-F238E27FC236}">
                <a16:creationId xmlns:a16="http://schemas.microsoft.com/office/drawing/2014/main" id="{D685EB02-E384-8F4B-8ED0-73307081E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677" y="2823616"/>
            <a:ext cx="3644900" cy="2794000"/>
          </a:xfrm>
          <a:prstGeom prst="rect">
            <a:avLst/>
          </a:prstGeom>
        </p:spPr>
      </p:pic>
      <p:pic>
        <p:nvPicPr>
          <p:cNvPr id="14" name="Picture 13" descr="Icon&#10;&#10;Description automatically generated">
            <a:extLst>
              <a:ext uri="{FF2B5EF4-FFF2-40B4-BE49-F238E27FC236}">
                <a16:creationId xmlns:a16="http://schemas.microsoft.com/office/drawing/2014/main" id="{20CE9D84-0822-1240-A091-01266BAE4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276" y="2784433"/>
            <a:ext cx="3010919" cy="2755275"/>
          </a:xfrm>
          <a:prstGeom prst="rect">
            <a:avLst/>
          </a:prstGeom>
        </p:spPr>
      </p:pic>
      <p:sp>
        <p:nvSpPr>
          <p:cNvPr id="6" name="Title 5">
            <a:extLst>
              <a:ext uri="{FF2B5EF4-FFF2-40B4-BE49-F238E27FC236}">
                <a16:creationId xmlns:a16="http://schemas.microsoft.com/office/drawing/2014/main" id="{49DAEC08-C8FB-9A4A-8879-9FE98F1B752C}"/>
              </a:ext>
            </a:extLst>
          </p:cNvPr>
          <p:cNvSpPr>
            <a:spLocks noGrp="1"/>
          </p:cNvSpPr>
          <p:nvPr>
            <p:ph type="title"/>
          </p:nvPr>
        </p:nvSpPr>
        <p:spPr>
          <a:xfrm>
            <a:off x="359400" y="706757"/>
            <a:ext cx="11473200" cy="648000"/>
          </a:xfrm>
        </p:spPr>
        <p:txBody>
          <a:bodyPr/>
          <a:lstStyle/>
          <a:p>
            <a:r>
              <a:rPr lang="en-NL" b="1" dirty="0"/>
              <a:t>Workshop content</a:t>
            </a:r>
          </a:p>
        </p:txBody>
      </p:sp>
      <p:sp>
        <p:nvSpPr>
          <p:cNvPr id="3" name="Slide Number Placeholder 2">
            <a:extLst>
              <a:ext uri="{FF2B5EF4-FFF2-40B4-BE49-F238E27FC236}">
                <a16:creationId xmlns:a16="http://schemas.microsoft.com/office/drawing/2014/main" id="{7EC2C8D1-9694-2443-AFC5-5CEBFE5D23DF}"/>
              </a:ext>
            </a:extLst>
          </p:cNvPr>
          <p:cNvSpPr>
            <a:spLocks noGrp="1"/>
          </p:cNvSpPr>
          <p:nvPr>
            <p:ph type="sldNum" sz="quarter" idx="12"/>
          </p:nvPr>
        </p:nvSpPr>
        <p:spPr/>
        <p:txBody>
          <a:bodyPr/>
          <a:lstStyle/>
          <a:p>
            <a:fld id="{B6E27945-FA9B-403D-BA8B-1AE065A8CDA9}" type="slidenum">
              <a:rPr lang="en-US" smtClean="0"/>
              <a:pPr/>
              <a:t>8</a:t>
            </a:fld>
            <a:endParaRPr lang="en-US"/>
          </a:p>
        </p:txBody>
      </p:sp>
      <p:sp>
        <p:nvSpPr>
          <p:cNvPr id="8" name="Text Placeholder 7">
            <a:extLst>
              <a:ext uri="{FF2B5EF4-FFF2-40B4-BE49-F238E27FC236}">
                <a16:creationId xmlns:a16="http://schemas.microsoft.com/office/drawing/2014/main" id="{863920F9-6E79-2F4B-B285-5F12F8345B7B}"/>
              </a:ext>
            </a:extLst>
          </p:cNvPr>
          <p:cNvSpPr>
            <a:spLocks noGrp="1"/>
          </p:cNvSpPr>
          <p:nvPr>
            <p:ph type="body" sz="quarter" idx="15"/>
          </p:nvPr>
        </p:nvSpPr>
        <p:spPr/>
        <p:txBody>
          <a:bodyPr/>
          <a:lstStyle/>
          <a:p>
            <a:r>
              <a:rPr lang="en-NL" sz="2500" b="0" dirty="0">
                <a:solidFill>
                  <a:schemeClr val="tx1"/>
                </a:solidFill>
              </a:rPr>
              <a:t>What we will cover:</a:t>
            </a:r>
          </a:p>
        </p:txBody>
      </p:sp>
      <p:sp>
        <p:nvSpPr>
          <p:cNvPr id="9" name="Text Placeholder 8">
            <a:extLst>
              <a:ext uri="{FF2B5EF4-FFF2-40B4-BE49-F238E27FC236}">
                <a16:creationId xmlns:a16="http://schemas.microsoft.com/office/drawing/2014/main" id="{FB150932-DB3E-CA49-9218-482249158D82}"/>
              </a:ext>
            </a:extLst>
          </p:cNvPr>
          <p:cNvSpPr>
            <a:spLocks noGrp="1"/>
          </p:cNvSpPr>
          <p:nvPr>
            <p:ph type="body" sz="quarter" idx="16"/>
          </p:nvPr>
        </p:nvSpPr>
        <p:spPr/>
        <p:txBody>
          <a:bodyPr>
            <a:normAutofit/>
          </a:bodyPr>
          <a:lstStyle/>
          <a:p>
            <a:pPr marL="285750" indent="-285750">
              <a:buFont typeface="Arial" panose="020B0604020202020204" pitchFamily="34" charset="0"/>
              <a:buChar char="•"/>
            </a:pPr>
            <a:r>
              <a:rPr lang="en-NL" sz="2000" dirty="0"/>
              <a:t>Intrinsicly explainable machine learning models</a:t>
            </a:r>
          </a:p>
          <a:p>
            <a:pPr marL="285750" indent="-285750">
              <a:buFont typeface="Arial" panose="020B0604020202020204" pitchFamily="34" charset="0"/>
              <a:buChar char="•"/>
            </a:pPr>
            <a:r>
              <a:rPr lang="en-NL" sz="2000" dirty="0"/>
              <a:t>Methods for model-agnostic interpretability</a:t>
            </a:r>
          </a:p>
          <a:p>
            <a:pPr marL="285750" indent="-285750">
              <a:buFont typeface="Arial" panose="020B0604020202020204" pitchFamily="34" charset="0"/>
              <a:buChar char="•"/>
            </a:pPr>
            <a:r>
              <a:rPr lang="en-NL" sz="2000" dirty="0"/>
              <a:t>Advantages and disadvantages of each method</a:t>
            </a:r>
          </a:p>
          <a:p>
            <a:pPr marL="468313" lvl="1" indent="-285750"/>
            <a:endParaRPr lang="en-NL" sz="2000" dirty="0"/>
          </a:p>
        </p:txBody>
      </p:sp>
      <p:sp>
        <p:nvSpPr>
          <p:cNvPr id="10" name="Text Placeholder 9">
            <a:extLst>
              <a:ext uri="{FF2B5EF4-FFF2-40B4-BE49-F238E27FC236}">
                <a16:creationId xmlns:a16="http://schemas.microsoft.com/office/drawing/2014/main" id="{0FB8A6C3-B5DB-7B4B-A90D-0C925FF0DE62}"/>
              </a:ext>
            </a:extLst>
          </p:cNvPr>
          <p:cNvSpPr>
            <a:spLocks noGrp="1"/>
          </p:cNvSpPr>
          <p:nvPr>
            <p:ph type="body" sz="quarter" idx="17"/>
          </p:nvPr>
        </p:nvSpPr>
        <p:spPr>
          <a:xfrm>
            <a:off x="6166577" y="1552757"/>
            <a:ext cx="5526000" cy="606475"/>
          </a:xfrm>
        </p:spPr>
        <p:txBody>
          <a:bodyPr/>
          <a:lstStyle/>
          <a:p>
            <a:r>
              <a:rPr lang="en-NL" sz="2500" b="0" dirty="0">
                <a:solidFill>
                  <a:schemeClr val="tx1"/>
                </a:solidFill>
              </a:rPr>
              <a:t>What this workshop is </a:t>
            </a:r>
            <a:r>
              <a:rPr lang="en-NL" sz="2500" dirty="0">
                <a:solidFill>
                  <a:schemeClr val="tx1"/>
                </a:solidFill>
              </a:rPr>
              <a:t>not</a:t>
            </a:r>
            <a:r>
              <a:rPr lang="en-NL" sz="2500" b="0" dirty="0">
                <a:solidFill>
                  <a:schemeClr val="tx1"/>
                </a:solidFill>
              </a:rPr>
              <a:t> about:</a:t>
            </a:r>
          </a:p>
        </p:txBody>
      </p:sp>
      <p:sp>
        <p:nvSpPr>
          <p:cNvPr id="11" name="Text Placeholder 10">
            <a:extLst>
              <a:ext uri="{FF2B5EF4-FFF2-40B4-BE49-F238E27FC236}">
                <a16:creationId xmlns:a16="http://schemas.microsoft.com/office/drawing/2014/main" id="{EEE5C4DB-A67B-4145-99E8-A921B1E3C73A}"/>
              </a:ext>
            </a:extLst>
          </p:cNvPr>
          <p:cNvSpPr>
            <a:spLocks noGrp="1"/>
          </p:cNvSpPr>
          <p:nvPr>
            <p:ph type="body" sz="quarter" idx="18"/>
          </p:nvPr>
        </p:nvSpPr>
        <p:spPr>
          <a:xfrm>
            <a:off x="6313295" y="2158160"/>
            <a:ext cx="5526000" cy="2258857"/>
          </a:xfrm>
        </p:spPr>
        <p:txBody>
          <a:bodyPr>
            <a:normAutofit/>
          </a:bodyPr>
          <a:lstStyle/>
          <a:p>
            <a:pPr marL="285750" indent="-285750">
              <a:buFont typeface="Arial" panose="020B0604020202020204" pitchFamily="34" charset="0"/>
              <a:buChar char="•"/>
            </a:pPr>
            <a:r>
              <a:rPr lang="en-NL" sz="2000" dirty="0"/>
              <a:t>The theory behind every machine learning model (</a:t>
            </a:r>
            <a:r>
              <a:rPr lang="en-NL" sz="2000" i="1" dirty="0"/>
              <a:t>algorithmic transparency) </a:t>
            </a:r>
            <a:endParaRPr lang="en-NL" sz="2000" dirty="0"/>
          </a:p>
          <a:p>
            <a:pPr marL="285750" indent="-285750">
              <a:buFont typeface="Arial" panose="020B0604020202020204" pitchFamily="34" charset="0"/>
              <a:buChar char="•"/>
            </a:pPr>
            <a:r>
              <a:rPr lang="en-NL" sz="2000" dirty="0"/>
              <a:t>Shapley values</a:t>
            </a:r>
          </a:p>
          <a:p>
            <a:pPr marL="285750" indent="-285750">
              <a:buFont typeface="Arial" panose="020B0604020202020204" pitchFamily="34" charset="0"/>
              <a:buChar char="•"/>
            </a:pPr>
            <a:r>
              <a:rPr lang="en-NL" sz="2000" dirty="0"/>
              <a:t>Neural networks</a:t>
            </a:r>
          </a:p>
        </p:txBody>
      </p:sp>
      <p:sp>
        <p:nvSpPr>
          <p:cNvPr id="5" name="Text Placeholder 4">
            <a:extLst>
              <a:ext uri="{FF2B5EF4-FFF2-40B4-BE49-F238E27FC236}">
                <a16:creationId xmlns:a16="http://schemas.microsoft.com/office/drawing/2014/main" id="{CF3AE56D-5CAF-F04C-990C-10E6EEC5E299}"/>
              </a:ext>
            </a:extLst>
          </p:cNvPr>
          <p:cNvSpPr>
            <a:spLocks noGrp="1"/>
          </p:cNvSpPr>
          <p:nvPr>
            <p:ph type="body" sz="quarter" idx="13"/>
          </p:nvPr>
        </p:nvSpPr>
        <p:spPr>
          <a:xfrm>
            <a:off x="1506874" y="6282000"/>
            <a:ext cx="11473200" cy="396000"/>
          </a:xfrm>
        </p:spPr>
        <p:txBody>
          <a:bodyPr/>
          <a:lstStyle/>
          <a:p>
            <a:endParaRPr lang="en-NL" dirty="0"/>
          </a:p>
        </p:txBody>
      </p:sp>
    </p:spTree>
    <p:extLst>
      <p:ext uri="{BB962C8B-B14F-4D97-AF65-F5344CB8AC3E}">
        <p14:creationId xmlns:p14="http://schemas.microsoft.com/office/powerpoint/2010/main" val="5538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C3C0147-854A-E34F-B637-FA5010B05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529006" y="4491814"/>
            <a:ext cx="1011459" cy="801652"/>
          </a:xfrm>
          <a:prstGeom prst="rect">
            <a:avLst/>
          </a:prstGeom>
        </p:spPr>
      </p:pic>
      <p:pic>
        <p:nvPicPr>
          <p:cNvPr id="16" name="Picture 15" descr="Icon&#10;&#10;Description automatically generated with medium confidence">
            <a:extLst>
              <a:ext uri="{FF2B5EF4-FFF2-40B4-BE49-F238E27FC236}">
                <a16:creationId xmlns:a16="http://schemas.microsoft.com/office/drawing/2014/main" id="{B9AFDCA5-A08C-0942-8817-CFA335560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767421" y="4589360"/>
            <a:ext cx="1011459" cy="801652"/>
          </a:xfrm>
          <a:prstGeom prst="rect">
            <a:avLst/>
          </a:prstGeom>
        </p:spPr>
      </p:pic>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80</a:t>
            </a:fld>
            <a:endParaRPr lang="en-US"/>
          </a:p>
        </p:txBody>
      </p:sp>
      <p:pic>
        <p:nvPicPr>
          <p:cNvPr id="3" name="Picture 2" descr="Table&#10;&#10;Description automatically generated">
            <a:extLst>
              <a:ext uri="{FF2B5EF4-FFF2-40B4-BE49-F238E27FC236}">
                <a16:creationId xmlns:a16="http://schemas.microsoft.com/office/drawing/2014/main" id="{329FD9B8-24CD-1D42-B1A2-428E0E5AA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67" y="1787082"/>
            <a:ext cx="5724722" cy="2950706"/>
          </a:xfrm>
          <a:prstGeom prst="rect">
            <a:avLst/>
          </a:prstGeom>
        </p:spPr>
      </p:pic>
      <p:sp>
        <p:nvSpPr>
          <p:cNvPr id="10" name="Title 2">
            <a:extLst>
              <a:ext uri="{FF2B5EF4-FFF2-40B4-BE49-F238E27FC236}">
                <a16:creationId xmlns:a16="http://schemas.microsoft.com/office/drawing/2014/main" id="{900648D8-BF71-0545-AA78-8B191AE3410C}"/>
              </a:ext>
            </a:extLst>
          </p:cNvPr>
          <p:cNvSpPr txBox="1">
            <a:spLocks/>
          </p:cNvSpPr>
          <p:nvPr/>
        </p:nvSpPr>
        <p:spPr>
          <a:xfrm>
            <a:off x="512400" y="465807"/>
            <a:ext cx="11473200"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b="1" dirty="0"/>
              <a:t>Drop Feature Importance</a:t>
            </a:r>
          </a:p>
        </p:txBody>
      </p:sp>
      <p:sp>
        <p:nvSpPr>
          <p:cNvPr id="12" name="Rounded Rectangle 11">
            <a:extLst>
              <a:ext uri="{FF2B5EF4-FFF2-40B4-BE49-F238E27FC236}">
                <a16:creationId xmlns:a16="http://schemas.microsoft.com/office/drawing/2014/main" id="{D7E5BA6F-D0DB-7448-AD6A-1C49991AD1C5}"/>
              </a:ext>
            </a:extLst>
          </p:cNvPr>
          <p:cNvSpPr/>
          <p:nvPr/>
        </p:nvSpPr>
        <p:spPr>
          <a:xfrm>
            <a:off x="624703" y="1741161"/>
            <a:ext cx="5176176" cy="379052"/>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4" name="Picture 13" descr="Icon&#10;&#10;Description automatically generated with medium confidence">
            <a:extLst>
              <a:ext uri="{FF2B5EF4-FFF2-40B4-BE49-F238E27FC236}">
                <a16:creationId xmlns:a16="http://schemas.microsoft.com/office/drawing/2014/main" id="{6237909B-1ED4-2D44-AC4B-19EF1530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142" y="2833251"/>
            <a:ext cx="1011459" cy="801652"/>
          </a:xfrm>
          <a:prstGeom prst="rect">
            <a:avLst/>
          </a:prstGeom>
        </p:spPr>
      </p:pic>
      <p:sp>
        <p:nvSpPr>
          <p:cNvPr id="17" name="Title 5">
            <a:extLst>
              <a:ext uri="{FF2B5EF4-FFF2-40B4-BE49-F238E27FC236}">
                <a16:creationId xmlns:a16="http://schemas.microsoft.com/office/drawing/2014/main" id="{C78778E7-D7F1-CC4C-AA33-E87956093BC9}"/>
              </a:ext>
            </a:extLst>
          </p:cNvPr>
          <p:cNvSpPr txBox="1">
            <a:spLocks/>
          </p:cNvSpPr>
          <p:nvPr/>
        </p:nvSpPr>
        <p:spPr>
          <a:xfrm>
            <a:off x="2126780" y="5508000"/>
            <a:ext cx="1899264"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sz="5400" b="1" dirty="0"/>
              <a:t>0.856</a:t>
            </a:r>
          </a:p>
        </p:txBody>
      </p:sp>
      <p:sp>
        <p:nvSpPr>
          <p:cNvPr id="18" name="Title 5">
            <a:extLst>
              <a:ext uri="{FF2B5EF4-FFF2-40B4-BE49-F238E27FC236}">
                <a16:creationId xmlns:a16="http://schemas.microsoft.com/office/drawing/2014/main" id="{BBB47A10-C096-C744-ADA8-60B929DEE966}"/>
              </a:ext>
            </a:extLst>
          </p:cNvPr>
          <p:cNvSpPr txBox="1">
            <a:spLocks/>
          </p:cNvSpPr>
          <p:nvPr/>
        </p:nvSpPr>
        <p:spPr>
          <a:xfrm>
            <a:off x="8796217" y="5508000"/>
            <a:ext cx="1899264"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sz="5400" b="1" dirty="0"/>
              <a:t>???</a:t>
            </a:r>
          </a:p>
        </p:txBody>
      </p:sp>
      <p:pic>
        <p:nvPicPr>
          <p:cNvPr id="6" name="Picture 5" descr="Table&#10;&#10;Description automatically generated">
            <a:extLst>
              <a:ext uri="{FF2B5EF4-FFF2-40B4-BE49-F238E27FC236}">
                <a16:creationId xmlns:a16="http://schemas.microsoft.com/office/drawing/2014/main" id="{50B4232E-0EB5-5F4C-A4A7-FFE0CEE7F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341" y="1787082"/>
            <a:ext cx="4904627" cy="2974938"/>
          </a:xfrm>
          <a:prstGeom prst="rect">
            <a:avLst/>
          </a:prstGeom>
        </p:spPr>
      </p:pic>
      <p:sp>
        <p:nvSpPr>
          <p:cNvPr id="19" name="Rounded Rectangle 18">
            <a:extLst>
              <a:ext uri="{FF2B5EF4-FFF2-40B4-BE49-F238E27FC236}">
                <a16:creationId xmlns:a16="http://schemas.microsoft.com/office/drawing/2014/main" id="{8C084DA4-E4BF-8B42-92DE-A3561028A4B1}"/>
              </a:ext>
            </a:extLst>
          </p:cNvPr>
          <p:cNvSpPr/>
          <p:nvPr/>
        </p:nvSpPr>
        <p:spPr>
          <a:xfrm>
            <a:off x="6622567" y="1737837"/>
            <a:ext cx="5176176" cy="379052"/>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2617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C3C0147-854A-E34F-B637-FA5010B05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55543" y="4710910"/>
            <a:ext cx="1011459" cy="801652"/>
          </a:xfrm>
          <a:prstGeom prst="rect">
            <a:avLst/>
          </a:prstGeom>
        </p:spPr>
      </p:pic>
      <p:pic>
        <p:nvPicPr>
          <p:cNvPr id="16" name="Picture 15" descr="Icon&#10;&#10;Description automatically generated with medium confidence">
            <a:extLst>
              <a:ext uri="{FF2B5EF4-FFF2-40B4-BE49-F238E27FC236}">
                <a16:creationId xmlns:a16="http://schemas.microsoft.com/office/drawing/2014/main" id="{B9AFDCA5-A08C-0942-8817-CFA335560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82811" y="4718078"/>
            <a:ext cx="1011459" cy="801652"/>
          </a:xfrm>
          <a:prstGeom prst="rect">
            <a:avLst/>
          </a:prstGeom>
        </p:spPr>
      </p:pic>
      <p:sp>
        <p:nvSpPr>
          <p:cNvPr id="4" name="Slide Number Placeholder 3">
            <a:extLst>
              <a:ext uri="{FF2B5EF4-FFF2-40B4-BE49-F238E27FC236}">
                <a16:creationId xmlns:a16="http://schemas.microsoft.com/office/drawing/2014/main" id="{A4AB2656-C42F-2E4E-93A7-4405F56E8259}"/>
              </a:ext>
            </a:extLst>
          </p:cNvPr>
          <p:cNvSpPr>
            <a:spLocks noGrp="1"/>
          </p:cNvSpPr>
          <p:nvPr>
            <p:ph type="sldNum" sz="quarter" idx="12"/>
          </p:nvPr>
        </p:nvSpPr>
        <p:spPr/>
        <p:txBody>
          <a:bodyPr/>
          <a:lstStyle/>
          <a:p>
            <a:fld id="{B6E27945-FA9B-403D-BA8B-1AE065A8CDA9}" type="slidenum">
              <a:rPr lang="en-US" smtClean="0"/>
              <a:pPr/>
              <a:t>81</a:t>
            </a:fld>
            <a:endParaRPr lang="en-US"/>
          </a:p>
        </p:txBody>
      </p:sp>
      <p:pic>
        <p:nvPicPr>
          <p:cNvPr id="3" name="Picture 2" descr="Table&#10;&#10;Description automatically generated">
            <a:extLst>
              <a:ext uri="{FF2B5EF4-FFF2-40B4-BE49-F238E27FC236}">
                <a16:creationId xmlns:a16="http://schemas.microsoft.com/office/drawing/2014/main" id="{329FD9B8-24CD-1D42-B1A2-428E0E5AA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67" y="1787082"/>
            <a:ext cx="5724722" cy="2950706"/>
          </a:xfrm>
          <a:prstGeom prst="rect">
            <a:avLst/>
          </a:prstGeom>
        </p:spPr>
      </p:pic>
      <p:sp>
        <p:nvSpPr>
          <p:cNvPr id="10" name="Title 2">
            <a:extLst>
              <a:ext uri="{FF2B5EF4-FFF2-40B4-BE49-F238E27FC236}">
                <a16:creationId xmlns:a16="http://schemas.microsoft.com/office/drawing/2014/main" id="{900648D8-BF71-0545-AA78-8B191AE3410C}"/>
              </a:ext>
            </a:extLst>
          </p:cNvPr>
          <p:cNvSpPr txBox="1">
            <a:spLocks/>
          </p:cNvSpPr>
          <p:nvPr/>
        </p:nvSpPr>
        <p:spPr>
          <a:xfrm>
            <a:off x="512400" y="465807"/>
            <a:ext cx="11473200"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b="1" dirty="0"/>
              <a:t>Permutation Feature Importance</a:t>
            </a:r>
          </a:p>
        </p:txBody>
      </p:sp>
      <p:pic>
        <p:nvPicPr>
          <p:cNvPr id="14" name="Picture 13" descr="Icon&#10;&#10;Description automatically generated with medium confidence">
            <a:extLst>
              <a:ext uri="{FF2B5EF4-FFF2-40B4-BE49-F238E27FC236}">
                <a16:creationId xmlns:a16="http://schemas.microsoft.com/office/drawing/2014/main" id="{6237909B-1ED4-2D44-AC4B-19EF15301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149" y="3028174"/>
            <a:ext cx="1011459" cy="801652"/>
          </a:xfrm>
          <a:prstGeom prst="rect">
            <a:avLst/>
          </a:prstGeom>
        </p:spPr>
      </p:pic>
      <p:sp>
        <p:nvSpPr>
          <p:cNvPr id="17" name="Title 5">
            <a:extLst>
              <a:ext uri="{FF2B5EF4-FFF2-40B4-BE49-F238E27FC236}">
                <a16:creationId xmlns:a16="http://schemas.microsoft.com/office/drawing/2014/main" id="{C78778E7-D7F1-CC4C-AA33-E87956093BC9}"/>
              </a:ext>
            </a:extLst>
          </p:cNvPr>
          <p:cNvSpPr txBox="1">
            <a:spLocks/>
          </p:cNvSpPr>
          <p:nvPr/>
        </p:nvSpPr>
        <p:spPr>
          <a:xfrm>
            <a:off x="2178443" y="5617466"/>
            <a:ext cx="1899264"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sz="5400" b="1" dirty="0"/>
              <a:t>0.856</a:t>
            </a:r>
          </a:p>
        </p:txBody>
      </p:sp>
      <p:sp>
        <p:nvSpPr>
          <p:cNvPr id="18" name="Title 5">
            <a:extLst>
              <a:ext uri="{FF2B5EF4-FFF2-40B4-BE49-F238E27FC236}">
                <a16:creationId xmlns:a16="http://schemas.microsoft.com/office/drawing/2014/main" id="{BBB47A10-C096-C744-ADA8-60B929DEE966}"/>
              </a:ext>
            </a:extLst>
          </p:cNvPr>
          <p:cNvSpPr txBox="1">
            <a:spLocks/>
          </p:cNvSpPr>
          <p:nvPr/>
        </p:nvSpPr>
        <p:spPr>
          <a:xfrm>
            <a:off x="8451970" y="5624633"/>
            <a:ext cx="1899264" cy="648000"/>
          </a:xfrm>
          <a:prstGeom prst="rect">
            <a:avLst/>
          </a:prstGeom>
        </p:spPr>
        <p:txBody>
          <a:bodyPr vert="horz" lIns="0" tIns="45720" rIns="0" bIns="45720" rtlCol="0" anchor="t"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sz="5400" b="1" dirty="0"/>
              <a:t>???</a:t>
            </a:r>
          </a:p>
        </p:txBody>
      </p:sp>
      <p:pic>
        <p:nvPicPr>
          <p:cNvPr id="6" name="Picture 5" descr="Table&#10;&#10;Description automatically generated">
            <a:extLst>
              <a:ext uri="{FF2B5EF4-FFF2-40B4-BE49-F238E27FC236}">
                <a16:creationId xmlns:a16="http://schemas.microsoft.com/office/drawing/2014/main" id="{50B4232E-0EB5-5F4C-A4A7-FFE0CEE7F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536" y="1804657"/>
            <a:ext cx="4904627" cy="2974938"/>
          </a:xfrm>
          <a:prstGeom prst="rect">
            <a:avLst/>
          </a:prstGeom>
        </p:spPr>
      </p:pic>
      <p:sp>
        <p:nvSpPr>
          <p:cNvPr id="15" name="Rounded Rectangle 14">
            <a:extLst>
              <a:ext uri="{FF2B5EF4-FFF2-40B4-BE49-F238E27FC236}">
                <a16:creationId xmlns:a16="http://schemas.microsoft.com/office/drawing/2014/main" id="{716F1774-78F6-054D-9600-BFB50C9C6DC2}"/>
              </a:ext>
            </a:extLst>
          </p:cNvPr>
          <p:cNvSpPr/>
          <p:nvPr/>
        </p:nvSpPr>
        <p:spPr>
          <a:xfrm>
            <a:off x="8346730" y="1787082"/>
            <a:ext cx="1209439" cy="2950706"/>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A628F0C6-6AB1-564E-8957-8885431401F2}"/>
              </a:ext>
            </a:extLst>
          </p:cNvPr>
          <p:cNvSpPr/>
          <p:nvPr/>
        </p:nvSpPr>
        <p:spPr>
          <a:xfrm>
            <a:off x="2909779" y="1726518"/>
            <a:ext cx="1209439" cy="2950706"/>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70523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animBg="1"/>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Icon&#10;&#10;Description automatically generated">
            <a:extLst>
              <a:ext uri="{FF2B5EF4-FFF2-40B4-BE49-F238E27FC236}">
                <a16:creationId xmlns:a16="http://schemas.microsoft.com/office/drawing/2014/main" id="{5498C81D-38D8-8546-9A0E-451D05FB2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92" y="2278584"/>
            <a:ext cx="3738161" cy="2592155"/>
          </a:xfrm>
          <a:prstGeom prst="rect">
            <a:avLst/>
          </a:prstGeom>
        </p:spPr>
      </p:pic>
      <p:pic>
        <p:nvPicPr>
          <p:cNvPr id="14" name="Picture 13" descr="Icon&#10;&#10;Description automatically generated">
            <a:extLst>
              <a:ext uri="{FF2B5EF4-FFF2-40B4-BE49-F238E27FC236}">
                <a16:creationId xmlns:a16="http://schemas.microsoft.com/office/drawing/2014/main" id="{CDA2262B-A844-8B41-840A-F794ABF68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44" y="1527074"/>
            <a:ext cx="4659959" cy="4402858"/>
          </a:xfrm>
          <a:prstGeom prst="rect">
            <a:avLst/>
          </a:prstGeom>
        </p:spPr>
      </p:pic>
      <p:sp>
        <p:nvSpPr>
          <p:cNvPr id="3" name="Slide Number Placeholder 2">
            <a:extLst>
              <a:ext uri="{FF2B5EF4-FFF2-40B4-BE49-F238E27FC236}">
                <a16:creationId xmlns:a16="http://schemas.microsoft.com/office/drawing/2014/main" id="{7EC2C8D1-9694-2443-AFC5-5CEBFE5D23DF}"/>
              </a:ext>
            </a:extLst>
          </p:cNvPr>
          <p:cNvSpPr>
            <a:spLocks noGrp="1"/>
          </p:cNvSpPr>
          <p:nvPr>
            <p:ph type="sldNum" sz="quarter" idx="12"/>
          </p:nvPr>
        </p:nvSpPr>
        <p:spPr/>
        <p:txBody>
          <a:bodyPr/>
          <a:lstStyle/>
          <a:p>
            <a:fld id="{B6E27945-FA9B-403D-BA8B-1AE065A8CDA9}" type="slidenum">
              <a:rPr lang="en-US" smtClean="0"/>
              <a:pPr/>
              <a:t>82</a:t>
            </a:fld>
            <a:endParaRPr lang="en-US"/>
          </a:p>
        </p:txBody>
      </p:sp>
      <p:sp>
        <p:nvSpPr>
          <p:cNvPr id="7" name="Text Placeholder 6">
            <a:extLst>
              <a:ext uri="{FF2B5EF4-FFF2-40B4-BE49-F238E27FC236}">
                <a16:creationId xmlns:a16="http://schemas.microsoft.com/office/drawing/2014/main" id="{7F596CE3-89F1-8D4E-852A-3EBF83514D98}"/>
              </a:ext>
            </a:extLst>
          </p:cNvPr>
          <p:cNvSpPr>
            <a:spLocks noGrp="1"/>
          </p:cNvSpPr>
          <p:nvPr>
            <p:ph type="body" sz="quarter" idx="13"/>
          </p:nvPr>
        </p:nvSpPr>
        <p:spPr>
          <a:xfrm>
            <a:off x="12566790" y="1561792"/>
            <a:ext cx="11473200" cy="396000"/>
          </a:xfrm>
        </p:spPr>
        <p:txBody>
          <a:bodyPr/>
          <a:lstStyle/>
          <a:p>
            <a:r>
              <a:rPr lang="en-NL" dirty="0"/>
              <a:t>Advantages &amp; disadvantages</a:t>
            </a:r>
          </a:p>
        </p:txBody>
      </p:sp>
      <p:sp>
        <p:nvSpPr>
          <p:cNvPr id="8" name="Text Placeholder 7">
            <a:extLst>
              <a:ext uri="{FF2B5EF4-FFF2-40B4-BE49-F238E27FC236}">
                <a16:creationId xmlns:a16="http://schemas.microsoft.com/office/drawing/2014/main" id="{863920F9-6E79-2F4B-B285-5F12F8345B7B}"/>
              </a:ext>
            </a:extLst>
          </p:cNvPr>
          <p:cNvSpPr>
            <a:spLocks noGrp="1"/>
          </p:cNvSpPr>
          <p:nvPr>
            <p:ph type="body" sz="quarter" idx="15"/>
          </p:nvPr>
        </p:nvSpPr>
        <p:spPr>
          <a:xfrm>
            <a:off x="1049207" y="1607902"/>
            <a:ext cx="5526000" cy="607547"/>
          </a:xfrm>
        </p:spPr>
        <p:txBody>
          <a:bodyPr/>
          <a:lstStyle/>
          <a:p>
            <a:r>
              <a:rPr lang="en-NL" sz="2500" dirty="0">
                <a:solidFill>
                  <a:schemeClr val="tx1"/>
                </a:solidFill>
              </a:rPr>
              <a:t>Advantages</a:t>
            </a:r>
          </a:p>
        </p:txBody>
      </p:sp>
      <p:sp>
        <p:nvSpPr>
          <p:cNvPr id="9" name="Text Placeholder 8">
            <a:extLst>
              <a:ext uri="{FF2B5EF4-FFF2-40B4-BE49-F238E27FC236}">
                <a16:creationId xmlns:a16="http://schemas.microsoft.com/office/drawing/2014/main" id="{FB150932-DB3E-CA49-9218-482249158D82}"/>
              </a:ext>
            </a:extLst>
          </p:cNvPr>
          <p:cNvSpPr>
            <a:spLocks noGrp="1"/>
          </p:cNvSpPr>
          <p:nvPr>
            <p:ph type="body" sz="quarter" idx="16"/>
          </p:nvPr>
        </p:nvSpPr>
        <p:spPr>
          <a:xfrm>
            <a:off x="1105003" y="2395615"/>
            <a:ext cx="4659959" cy="2865695"/>
          </a:xfrm>
        </p:spPr>
        <p:txBody>
          <a:bodyPr>
            <a:normAutofit/>
          </a:bodyPr>
          <a:lstStyle/>
          <a:p>
            <a:pPr marL="285750" indent="-285750">
              <a:buFont typeface="Arial" panose="020B0604020202020204" pitchFamily="34" charset="0"/>
              <a:buChar char="•"/>
            </a:pPr>
            <a:r>
              <a:rPr lang="en-NL" sz="1800" dirty="0"/>
              <a:t>Works on a </a:t>
            </a:r>
            <a:r>
              <a:rPr lang="en-NL" sz="1800" b="1" dirty="0"/>
              <a:t>global </a:t>
            </a:r>
            <a:r>
              <a:rPr lang="en-NL" sz="1800" dirty="0"/>
              <a:t>level for a model</a:t>
            </a:r>
          </a:p>
          <a:p>
            <a:pPr marL="285750" indent="-285750">
              <a:buFont typeface="Arial" panose="020B0604020202020204" pitchFamily="34" charset="0"/>
              <a:buChar char="•"/>
            </a:pPr>
            <a:r>
              <a:rPr lang="en-NL" sz="1800" dirty="0"/>
              <a:t>Displays a feature’s </a:t>
            </a:r>
            <a:r>
              <a:rPr lang="en-NL" sz="1800" b="1" dirty="0"/>
              <a:t>importance</a:t>
            </a:r>
            <a:endParaRPr lang="en-NL" sz="1800" dirty="0"/>
          </a:p>
          <a:p>
            <a:pPr marL="285750" indent="-285750">
              <a:buFont typeface="Arial" panose="020B0604020202020204" pitchFamily="34" charset="0"/>
              <a:buChar char="•"/>
            </a:pPr>
            <a:r>
              <a:rPr lang="en-NL" sz="1800" b="1" dirty="0"/>
              <a:t>Fast</a:t>
            </a:r>
            <a:r>
              <a:rPr lang="en-NL" sz="1800" dirty="0"/>
              <a:t> to calculate</a:t>
            </a:r>
          </a:p>
          <a:p>
            <a:pPr marL="285750" indent="-285750">
              <a:buFont typeface="Arial" panose="020B0604020202020204" pitchFamily="34" charset="0"/>
              <a:buChar char="•"/>
            </a:pPr>
            <a:r>
              <a:rPr lang="en-NL" sz="1800" b="1" dirty="0"/>
              <a:t>Additional </a:t>
            </a:r>
            <a:r>
              <a:rPr lang="en-NL" sz="1800" dirty="0"/>
              <a:t>tricks</a:t>
            </a:r>
          </a:p>
          <a:p>
            <a:pPr marL="825500" lvl="3" indent="-285750"/>
            <a:endParaRPr lang="en-NL" sz="1800" b="1" dirty="0"/>
          </a:p>
        </p:txBody>
      </p:sp>
      <p:sp>
        <p:nvSpPr>
          <p:cNvPr id="11" name="Text Placeholder 10">
            <a:extLst>
              <a:ext uri="{FF2B5EF4-FFF2-40B4-BE49-F238E27FC236}">
                <a16:creationId xmlns:a16="http://schemas.microsoft.com/office/drawing/2014/main" id="{EEE5C4DB-A67B-4145-99E8-A921B1E3C73A}"/>
              </a:ext>
            </a:extLst>
          </p:cNvPr>
          <p:cNvSpPr>
            <a:spLocks noGrp="1"/>
          </p:cNvSpPr>
          <p:nvPr>
            <p:ph type="body" sz="quarter" idx="18"/>
          </p:nvPr>
        </p:nvSpPr>
        <p:spPr>
          <a:xfrm>
            <a:off x="5868763" y="2395615"/>
            <a:ext cx="5579237" cy="2475124"/>
          </a:xfrm>
        </p:spPr>
        <p:txBody>
          <a:bodyPr>
            <a:noAutofit/>
          </a:bodyPr>
          <a:lstStyle/>
          <a:p>
            <a:pPr marL="285750" indent="-285750">
              <a:buFont typeface="Arial" panose="020B0604020202020204" pitchFamily="34" charset="0"/>
              <a:buChar char="•"/>
            </a:pPr>
            <a:r>
              <a:rPr lang="en-NL" sz="1800" dirty="0"/>
              <a:t>Dependent on </a:t>
            </a:r>
            <a:r>
              <a:rPr lang="en-NL" sz="1800" b="1" dirty="0"/>
              <a:t>randomness</a:t>
            </a:r>
            <a:endParaRPr lang="en-NL" sz="1800" dirty="0"/>
          </a:p>
          <a:p>
            <a:pPr marL="285750" indent="-285750">
              <a:buFont typeface="Arial" panose="020B0604020202020204" pitchFamily="34" charset="0"/>
              <a:buChar char="•"/>
            </a:pPr>
            <a:r>
              <a:rPr lang="en-NL" sz="1800" dirty="0"/>
              <a:t>Misleading for </a:t>
            </a:r>
            <a:r>
              <a:rPr lang="en-NL" sz="1800" b="1" dirty="0"/>
              <a:t>correlations</a:t>
            </a:r>
          </a:p>
          <a:p>
            <a:pPr marL="285750" indent="-285750">
              <a:buFont typeface="Arial" panose="020B0604020202020204" pitchFamily="34" charset="0"/>
              <a:buChar char="•"/>
            </a:pPr>
            <a:r>
              <a:rPr lang="en-NL" sz="1800" dirty="0"/>
              <a:t>Can lead to </a:t>
            </a:r>
            <a:r>
              <a:rPr lang="en-NL" sz="1800" b="1" dirty="0"/>
              <a:t>unrealistic </a:t>
            </a:r>
            <a:r>
              <a:rPr lang="en-NL" sz="1800" dirty="0"/>
              <a:t>data points</a:t>
            </a:r>
          </a:p>
          <a:p>
            <a:pPr marL="285750" indent="-285750">
              <a:buFont typeface="Arial" panose="020B0604020202020204" pitchFamily="34" charset="0"/>
              <a:buChar char="•"/>
            </a:pPr>
            <a:r>
              <a:rPr lang="en-NL" sz="1800" dirty="0"/>
              <a:t>Need access to </a:t>
            </a:r>
            <a:r>
              <a:rPr lang="en-NL" sz="1800" b="1" dirty="0"/>
              <a:t>true</a:t>
            </a:r>
            <a:r>
              <a:rPr lang="en-NL" sz="1800" dirty="0"/>
              <a:t> outcome</a:t>
            </a:r>
          </a:p>
          <a:p>
            <a:pPr marL="285750" indent="-285750">
              <a:buFont typeface="Arial" panose="020B0604020202020204" pitchFamily="34" charset="0"/>
              <a:buChar char="•"/>
            </a:pPr>
            <a:r>
              <a:rPr lang="en-NL" sz="1800" dirty="0"/>
              <a:t>Does not tell you</a:t>
            </a:r>
            <a:r>
              <a:rPr lang="en-NL" sz="1800" b="1" dirty="0"/>
              <a:t> </a:t>
            </a:r>
            <a:r>
              <a:rPr lang="en-NL" sz="1800" dirty="0"/>
              <a:t>how </a:t>
            </a:r>
            <a:r>
              <a:rPr lang="en-NL" sz="1800" b="1" dirty="0"/>
              <a:t>sensitive</a:t>
            </a:r>
            <a:r>
              <a:rPr lang="en-NL" sz="1800" dirty="0"/>
              <a:t> a model is to a feature</a:t>
            </a:r>
          </a:p>
          <a:p>
            <a:pPr marL="285750" indent="-285750">
              <a:buFont typeface="Arial" panose="020B0604020202020204" pitchFamily="34" charset="0"/>
              <a:buChar char="•"/>
            </a:pPr>
            <a:endParaRPr lang="en-NL" sz="1800" dirty="0"/>
          </a:p>
        </p:txBody>
      </p:sp>
      <p:sp>
        <p:nvSpPr>
          <p:cNvPr id="17" name="Title 5">
            <a:extLst>
              <a:ext uri="{FF2B5EF4-FFF2-40B4-BE49-F238E27FC236}">
                <a16:creationId xmlns:a16="http://schemas.microsoft.com/office/drawing/2014/main" id="{CF9B0C80-48A1-8347-A31B-9CC7298A9C19}"/>
              </a:ext>
            </a:extLst>
          </p:cNvPr>
          <p:cNvSpPr txBox="1">
            <a:spLocks/>
          </p:cNvSpPr>
          <p:nvPr/>
        </p:nvSpPr>
        <p:spPr>
          <a:xfrm>
            <a:off x="524607" y="496880"/>
            <a:ext cx="7379529" cy="648000"/>
          </a:xfrm>
          <a:prstGeom prst="rect">
            <a:avLst/>
          </a:prstGeom>
        </p:spPr>
        <p:txBody>
          <a:bodyPr vert="horz" lIns="0" tIns="45720" rIns="0" bIns="45720" rtlCol="0" anchor="b" anchorCtr="0">
            <a:normAutofit/>
          </a:bodyPr>
          <a:lstStyle>
            <a:lvl1pPr algn="l" defTabSz="914400" rtl="0" eaLnBrk="1" latinLnBrk="0" hangingPunct="1">
              <a:lnSpc>
                <a:spcPts val="3600"/>
              </a:lnSpc>
              <a:spcBef>
                <a:spcPct val="0"/>
              </a:spcBef>
              <a:buNone/>
              <a:defRPr sz="3200" b="0" kern="1200">
                <a:solidFill>
                  <a:schemeClr val="accent1"/>
                </a:solidFill>
                <a:latin typeface="Museo Sans 500" panose="02000000000000000000" pitchFamily="2" charset="77"/>
                <a:ea typeface="+mj-ea"/>
                <a:cs typeface="+mj-cs"/>
              </a:defRPr>
            </a:lvl1pPr>
          </a:lstStyle>
          <a:p>
            <a:r>
              <a:rPr lang="en-NL" b="1" dirty="0"/>
              <a:t>Permutation Feature Importance</a:t>
            </a:r>
          </a:p>
        </p:txBody>
      </p:sp>
      <p:sp>
        <p:nvSpPr>
          <p:cNvPr id="19" name="Title 18">
            <a:extLst>
              <a:ext uri="{FF2B5EF4-FFF2-40B4-BE49-F238E27FC236}">
                <a16:creationId xmlns:a16="http://schemas.microsoft.com/office/drawing/2014/main" id="{3A3F7EE2-0A38-D64D-94FD-19AEE7EFEC1C}"/>
              </a:ext>
            </a:extLst>
          </p:cNvPr>
          <p:cNvSpPr>
            <a:spLocks noGrp="1"/>
          </p:cNvSpPr>
          <p:nvPr>
            <p:ph type="title"/>
          </p:nvPr>
        </p:nvSpPr>
        <p:spPr>
          <a:xfrm flipV="1">
            <a:off x="-6837184" y="3574661"/>
            <a:ext cx="1738242" cy="237922"/>
          </a:xfrm>
        </p:spPr>
        <p:txBody>
          <a:bodyPr>
            <a:normAutofit fontScale="90000"/>
          </a:bodyPr>
          <a:lstStyle/>
          <a:p>
            <a:endParaRPr lang="en-NL" dirty="0"/>
          </a:p>
        </p:txBody>
      </p:sp>
      <p:sp>
        <p:nvSpPr>
          <p:cNvPr id="20" name="Text Placeholder 7">
            <a:extLst>
              <a:ext uri="{FF2B5EF4-FFF2-40B4-BE49-F238E27FC236}">
                <a16:creationId xmlns:a16="http://schemas.microsoft.com/office/drawing/2014/main" id="{D4792B2A-F7D6-F04D-B5AD-D5DD179767B3}"/>
              </a:ext>
            </a:extLst>
          </p:cNvPr>
          <p:cNvSpPr txBox="1">
            <a:spLocks/>
          </p:cNvSpPr>
          <p:nvPr/>
        </p:nvSpPr>
        <p:spPr>
          <a:xfrm>
            <a:off x="5868763" y="1601314"/>
            <a:ext cx="5526000" cy="607547"/>
          </a:xfrm>
          <a:prstGeom prst="rect">
            <a:avLst/>
          </a:prstGeom>
        </p:spPr>
        <p:txBody>
          <a:bodyPr vert="horz" lIns="0" tIns="45720" rIns="0" bIns="45720" rtlCol="0" anchor="b" anchorCtr="0">
            <a:normAutofit/>
          </a:bodyPr>
          <a:lstStyle>
            <a:lvl1pPr marL="0" indent="0" algn="l" defTabSz="914400" rtl="0" eaLnBrk="1" latinLnBrk="0" hangingPunct="1">
              <a:lnSpc>
                <a:spcPct val="150000"/>
              </a:lnSpc>
              <a:spcBef>
                <a:spcPts val="0"/>
              </a:spcBef>
              <a:buFont typeface="Arial" panose="020B0604020202020204" pitchFamily="34" charset="0"/>
              <a:buNone/>
              <a:defRPr sz="1400" b="1" kern="1200">
                <a:solidFill>
                  <a:schemeClr val="tx2"/>
                </a:solidFill>
                <a:latin typeface="Museo Sans 500" panose="02000000000000000000" pitchFamily="2" charset="77"/>
                <a:ea typeface="+mn-ea"/>
                <a:cs typeface="+mn-cs"/>
              </a:defRPr>
            </a:lvl1pPr>
            <a:lvl2pPr marL="0" indent="0" algn="l" defTabSz="914400" rtl="0" eaLnBrk="1" latinLnBrk="0" hangingPunct="1">
              <a:lnSpc>
                <a:spcPct val="150000"/>
              </a:lnSpc>
              <a:spcBef>
                <a:spcPts val="0"/>
              </a:spcBef>
              <a:buClr>
                <a:schemeClr val="tx2"/>
              </a:buClr>
              <a:buSzPct val="100000"/>
              <a:buFont typeface="Arial" charset="0"/>
              <a:buNone/>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500" dirty="0">
                <a:solidFill>
                  <a:schemeClr val="tx1"/>
                </a:solidFill>
              </a:rPr>
              <a:t>Disadvantages</a:t>
            </a:r>
          </a:p>
        </p:txBody>
      </p:sp>
      <p:sp>
        <p:nvSpPr>
          <p:cNvPr id="22" name="Text Placeholder 21">
            <a:extLst>
              <a:ext uri="{FF2B5EF4-FFF2-40B4-BE49-F238E27FC236}">
                <a16:creationId xmlns:a16="http://schemas.microsoft.com/office/drawing/2014/main" id="{5972DBF1-1390-EB45-8427-9B6B67A81483}"/>
              </a:ext>
            </a:extLst>
          </p:cNvPr>
          <p:cNvSpPr>
            <a:spLocks noGrp="1"/>
          </p:cNvSpPr>
          <p:nvPr>
            <p:ph type="body" sz="quarter" idx="17"/>
          </p:nvPr>
        </p:nvSpPr>
        <p:spPr>
          <a:xfrm>
            <a:off x="13885870" y="435264"/>
            <a:ext cx="5526000" cy="606475"/>
          </a:xfrm>
        </p:spPr>
        <p:txBody>
          <a:bodyPr/>
          <a:lstStyle/>
          <a:p>
            <a:endParaRPr lang="en-NL" dirty="0"/>
          </a:p>
        </p:txBody>
      </p:sp>
    </p:spTree>
    <p:extLst>
      <p:ext uri="{BB962C8B-B14F-4D97-AF65-F5344CB8AC3E}">
        <p14:creationId xmlns:p14="http://schemas.microsoft.com/office/powerpoint/2010/main" val="67290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a:xfrm>
            <a:off x="739253" y="2496816"/>
            <a:ext cx="10928028" cy="2852737"/>
          </a:xfrm>
        </p:spPr>
        <p:txBody>
          <a:bodyPr/>
          <a:lstStyle/>
          <a:p>
            <a:r>
              <a:rPr lang="en-US" sz="3600" dirty="0" err="1">
                <a:solidFill>
                  <a:schemeClr val="tx1"/>
                </a:solidFill>
                <a:ea typeface="+mn-ea"/>
                <a:cs typeface="+mn-cs"/>
              </a:rPr>
              <a:t>Jupyter</a:t>
            </a:r>
            <a:r>
              <a:rPr lang="en-US" sz="3600" dirty="0">
                <a:solidFill>
                  <a:schemeClr val="tx1"/>
                </a:solidFill>
                <a:ea typeface="+mn-ea"/>
                <a:cs typeface="+mn-cs"/>
              </a:rPr>
              <a:t> Notebook 5</a:t>
            </a:r>
            <a:br>
              <a:rPr lang="en-US" dirty="0"/>
            </a:br>
            <a:br>
              <a:rPr lang="en-US" dirty="0"/>
            </a:br>
            <a:r>
              <a:rPr lang="en-US" dirty="0"/>
              <a:t>05_Partial_Dependence_Plots.ipynb</a:t>
            </a:r>
          </a:p>
        </p:txBody>
      </p:sp>
    </p:spTree>
    <p:extLst>
      <p:ext uri="{BB962C8B-B14F-4D97-AF65-F5344CB8AC3E}">
        <p14:creationId xmlns:p14="http://schemas.microsoft.com/office/powerpoint/2010/main" val="4274963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08950B-B5E2-F848-A74C-7C9A1E692E0D}"/>
              </a:ext>
            </a:extLst>
          </p:cNvPr>
          <p:cNvSpPr>
            <a:spLocks noGrp="1"/>
          </p:cNvSpPr>
          <p:nvPr>
            <p:ph type="title"/>
          </p:nvPr>
        </p:nvSpPr>
        <p:spPr>
          <a:xfrm>
            <a:off x="359999" y="2756615"/>
            <a:ext cx="11473200" cy="845034"/>
          </a:xfrm>
        </p:spPr>
        <p:txBody>
          <a:bodyPr/>
          <a:lstStyle/>
          <a:p>
            <a:r>
              <a:rPr lang="en-NL" dirty="0"/>
              <a:t>Global Sensitivity</a:t>
            </a:r>
          </a:p>
        </p:txBody>
      </p:sp>
    </p:spTree>
    <p:extLst>
      <p:ext uri="{BB962C8B-B14F-4D97-AF65-F5344CB8AC3E}">
        <p14:creationId xmlns:p14="http://schemas.microsoft.com/office/powerpoint/2010/main" val="299571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p:txBody>
          <a:bodyPr/>
          <a:lstStyle/>
          <a:p>
            <a:r>
              <a:rPr lang="en-NL" b="1" dirty="0"/>
              <a:t>Ceteris Paribus</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85</a:t>
            </a:fld>
            <a:endParaRPr lang="en-US"/>
          </a:p>
        </p:txBody>
      </p:sp>
      <p:sp>
        <p:nvSpPr>
          <p:cNvPr id="7" name="Text Placeholder 6">
            <a:extLst>
              <a:ext uri="{FF2B5EF4-FFF2-40B4-BE49-F238E27FC236}">
                <a16:creationId xmlns:a16="http://schemas.microsoft.com/office/drawing/2014/main" id="{03EF8D88-39AC-4247-922F-8FD81D1C293E}"/>
              </a:ext>
            </a:extLst>
          </p:cNvPr>
          <p:cNvSpPr>
            <a:spLocks noGrp="1"/>
          </p:cNvSpPr>
          <p:nvPr>
            <p:ph type="body" sz="quarter" idx="15"/>
          </p:nvPr>
        </p:nvSpPr>
        <p:spPr/>
        <p:txBody>
          <a:bodyPr/>
          <a:lstStyle/>
          <a:p>
            <a:endParaRPr lang="en-NL"/>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lstStyle/>
          <a:p>
            <a:pPr marL="285750" indent="-285750">
              <a:buFont typeface="Arial" panose="020B0604020202020204" pitchFamily="34" charset="0"/>
              <a:buChar char="•"/>
            </a:pPr>
            <a:r>
              <a:rPr lang="en-NL" b="1" dirty="0"/>
              <a:t>Sensivity</a:t>
            </a:r>
            <a:r>
              <a:rPr lang="en-NL" dirty="0"/>
              <a:t> to feature </a:t>
            </a:r>
          </a:p>
          <a:p>
            <a:pPr marL="285750" indent="-285750">
              <a:buFont typeface="Arial" panose="020B0604020202020204" pitchFamily="34" charset="0"/>
              <a:buChar char="•"/>
            </a:pPr>
            <a:r>
              <a:rPr lang="en-NL" dirty="0"/>
              <a:t>On a </a:t>
            </a:r>
            <a:r>
              <a:rPr lang="en-NL" b="1" dirty="0"/>
              <a:t>local</a:t>
            </a:r>
            <a:r>
              <a:rPr lang="en-NL" dirty="0"/>
              <a:t> level</a:t>
            </a:r>
          </a:p>
        </p:txBody>
      </p:sp>
      <p:pic>
        <p:nvPicPr>
          <p:cNvPr id="9" name="Picture 8" descr="Chart, line chart&#10;&#10;Description automatically generated">
            <a:extLst>
              <a:ext uri="{FF2B5EF4-FFF2-40B4-BE49-F238E27FC236}">
                <a16:creationId xmlns:a16="http://schemas.microsoft.com/office/drawing/2014/main" id="{E0A716DC-B08A-CE40-ACCB-6F57FF646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819" y="619781"/>
            <a:ext cx="7727722" cy="5698219"/>
          </a:xfrm>
          <a:prstGeom prst="rect">
            <a:avLst/>
          </a:prstGeom>
        </p:spPr>
      </p:pic>
    </p:spTree>
    <p:extLst>
      <p:ext uri="{BB962C8B-B14F-4D97-AF65-F5344CB8AC3E}">
        <p14:creationId xmlns:p14="http://schemas.microsoft.com/office/powerpoint/2010/main" val="33773583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a:xfrm>
            <a:off x="358093" y="934256"/>
            <a:ext cx="2787196" cy="1095376"/>
          </a:xfrm>
        </p:spPr>
        <p:txBody>
          <a:bodyPr/>
          <a:lstStyle/>
          <a:p>
            <a:r>
              <a:rPr lang="en-NL" b="1" dirty="0"/>
              <a:t>Individual</a:t>
            </a:r>
            <a:br>
              <a:rPr lang="en-NL" b="1" dirty="0"/>
            </a:br>
            <a:r>
              <a:rPr lang="en-NL" b="1" dirty="0"/>
              <a:t>Conditional</a:t>
            </a:r>
            <a:br>
              <a:rPr lang="en-NL" b="1" dirty="0"/>
            </a:br>
            <a:r>
              <a:rPr lang="en-NL" b="1" dirty="0"/>
              <a:t>Expectation</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86</a:t>
            </a:fld>
            <a:endParaRPr lang="en-US"/>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lstStyle/>
          <a:p>
            <a:pPr marL="285750" indent="-285750">
              <a:buFont typeface="Arial" panose="020B0604020202020204" pitchFamily="34" charset="0"/>
              <a:buChar char="•"/>
            </a:pPr>
            <a:r>
              <a:rPr lang="en-NL" b="1" dirty="0"/>
              <a:t>Sensivity</a:t>
            </a:r>
            <a:r>
              <a:rPr lang="en-NL" dirty="0"/>
              <a:t> to feature </a:t>
            </a:r>
          </a:p>
          <a:p>
            <a:pPr marL="285750" indent="-285750">
              <a:buFont typeface="Arial" panose="020B0604020202020204" pitchFamily="34" charset="0"/>
              <a:buChar char="•"/>
            </a:pPr>
            <a:r>
              <a:rPr lang="en-NL" dirty="0"/>
              <a:t>One line per instance</a:t>
            </a:r>
          </a:p>
        </p:txBody>
      </p:sp>
      <p:pic>
        <p:nvPicPr>
          <p:cNvPr id="4" name="Picture 3">
            <a:extLst>
              <a:ext uri="{FF2B5EF4-FFF2-40B4-BE49-F238E27FC236}">
                <a16:creationId xmlns:a16="http://schemas.microsoft.com/office/drawing/2014/main" id="{B14A0F3B-CDB7-AA41-B5E7-5189A59AA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646" y="141421"/>
            <a:ext cx="6857354" cy="6575158"/>
          </a:xfrm>
          <a:prstGeom prst="rect">
            <a:avLst/>
          </a:prstGeom>
        </p:spPr>
      </p:pic>
      <p:sp>
        <p:nvSpPr>
          <p:cNvPr id="10" name="Text Placeholder 9">
            <a:extLst>
              <a:ext uri="{FF2B5EF4-FFF2-40B4-BE49-F238E27FC236}">
                <a16:creationId xmlns:a16="http://schemas.microsoft.com/office/drawing/2014/main" id="{E2CF1A7F-3D4B-E04E-832C-99D8A49799F0}"/>
              </a:ext>
            </a:extLst>
          </p:cNvPr>
          <p:cNvSpPr>
            <a:spLocks noGrp="1"/>
          </p:cNvSpPr>
          <p:nvPr>
            <p:ph type="body" sz="quarter" idx="15"/>
          </p:nvPr>
        </p:nvSpPr>
        <p:spPr/>
        <p:txBody>
          <a:bodyPr/>
          <a:lstStyle/>
          <a:p>
            <a:endParaRPr lang="en-NL"/>
          </a:p>
        </p:txBody>
      </p:sp>
    </p:spTree>
    <p:extLst>
      <p:ext uri="{BB962C8B-B14F-4D97-AF65-F5344CB8AC3E}">
        <p14:creationId xmlns:p14="http://schemas.microsoft.com/office/powerpoint/2010/main" val="5240776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a:xfrm>
            <a:off x="360134" y="934256"/>
            <a:ext cx="2787196" cy="1095376"/>
          </a:xfrm>
        </p:spPr>
        <p:txBody>
          <a:bodyPr/>
          <a:lstStyle/>
          <a:p>
            <a:r>
              <a:rPr lang="en-NL" b="1" dirty="0"/>
              <a:t>Partial Dependence</a:t>
            </a:r>
            <a:br>
              <a:rPr lang="en-NL" b="1" dirty="0"/>
            </a:br>
            <a:r>
              <a:rPr lang="en-NL" b="1" dirty="0"/>
              <a:t>Plot</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87</a:t>
            </a:fld>
            <a:endParaRPr lang="en-US"/>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lstStyle/>
          <a:p>
            <a:pPr marL="285750" indent="-285750">
              <a:buFont typeface="Arial" panose="020B0604020202020204" pitchFamily="34" charset="0"/>
              <a:buChar char="•"/>
            </a:pPr>
            <a:r>
              <a:rPr lang="en-NL" b="1" dirty="0"/>
              <a:t>Sensivity</a:t>
            </a:r>
            <a:r>
              <a:rPr lang="en-NL" dirty="0"/>
              <a:t> to feature </a:t>
            </a:r>
          </a:p>
          <a:p>
            <a:pPr marL="285750" indent="-285750">
              <a:buFont typeface="Arial" panose="020B0604020202020204" pitchFamily="34" charset="0"/>
              <a:buChar char="•"/>
            </a:pPr>
            <a:r>
              <a:rPr lang="en-NL" dirty="0"/>
              <a:t>Average of ICE plot</a:t>
            </a:r>
          </a:p>
          <a:p>
            <a:pPr marL="285750" indent="-285750">
              <a:buFont typeface="Arial" panose="020B0604020202020204" pitchFamily="34" charset="0"/>
              <a:buChar char="•"/>
            </a:pPr>
            <a:r>
              <a:rPr lang="en-NL" b="1" dirty="0"/>
              <a:t>Global method</a:t>
            </a:r>
          </a:p>
        </p:txBody>
      </p:sp>
      <p:sp>
        <p:nvSpPr>
          <p:cNvPr id="10" name="Text Placeholder 9">
            <a:extLst>
              <a:ext uri="{FF2B5EF4-FFF2-40B4-BE49-F238E27FC236}">
                <a16:creationId xmlns:a16="http://schemas.microsoft.com/office/drawing/2014/main" id="{3BCB17D0-5982-1D45-9B9F-87A3190CC3DC}"/>
              </a:ext>
            </a:extLst>
          </p:cNvPr>
          <p:cNvSpPr>
            <a:spLocks noGrp="1"/>
          </p:cNvSpPr>
          <p:nvPr>
            <p:ph type="body" sz="quarter" idx="15"/>
          </p:nvPr>
        </p:nvSpPr>
        <p:spPr/>
        <p:txBody>
          <a:bodyPr/>
          <a:lstStyle/>
          <a:p>
            <a:endParaRPr lang="en-NL"/>
          </a:p>
        </p:txBody>
      </p:sp>
      <p:pic>
        <p:nvPicPr>
          <p:cNvPr id="12" name="Picture 11">
            <a:extLst>
              <a:ext uri="{FF2B5EF4-FFF2-40B4-BE49-F238E27FC236}">
                <a16:creationId xmlns:a16="http://schemas.microsoft.com/office/drawing/2014/main" id="{4D524A53-BE41-5148-863D-25BF1740F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398" y="356461"/>
            <a:ext cx="6252182" cy="6145078"/>
          </a:xfrm>
          <a:prstGeom prst="rect">
            <a:avLst/>
          </a:prstGeom>
        </p:spPr>
      </p:pic>
    </p:spTree>
    <p:extLst>
      <p:ext uri="{BB962C8B-B14F-4D97-AF65-F5344CB8AC3E}">
        <p14:creationId xmlns:p14="http://schemas.microsoft.com/office/powerpoint/2010/main" val="13993325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a:xfrm>
            <a:off x="360134" y="934256"/>
            <a:ext cx="2787196" cy="1095376"/>
          </a:xfrm>
        </p:spPr>
        <p:txBody>
          <a:bodyPr/>
          <a:lstStyle/>
          <a:p>
            <a:r>
              <a:rPr lang="en-NL" b="1" dirty="0"/>
              <a:t>Partial Dependence</a:t>
            </a:r>
            <a:br>
              <a:rPr lang="en-NL" b="1" dirty="0"/>
            </a:br>
            <a:r>
              <a:rPr lang="en-NL" b="1" dirty="0"/>
              <a:t>Plot</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88</a:t>
            </a:fld>
            <a:endParaRPr lang="en-US"/>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lstStyle/>
          <a:p>
            <a:pPr marL="285750" indent="-285750">
              <a:buFont typeface="Arial" panose="020B0604020202020204" pitchFamily="34" charset="0"/>
              <a:buChar char="•"/>
            </a:pPr>
            <a:r>
              <a:rPr lang="en-NL" b="1" dirty="0"/>
              <a:t>Sensivity</a:t>
            </a:r>
            <a:r>
              <a:rPr lang="en-NL" dirty="0"/>
              <a:t> to feature </a:t>
            </a:r>
          </a:p>
          <a:p>
            <a:pPr marL="285750" indent="-285750">
              <a:buFont typeface="Arial" panose="020B0604020202020204" pitchFamily="34" charset="0"/>
              <a:buChar char="•"/>
            </a:pPr>
            <a:r>
              <a:rPr lang="en-NL" dirty="0"/>
              <a:t>Average of ICE plot</a:t>
            </a:r>
          </a:p>
          <a:p>
            <a:pPr marL="285750" indent="-285750">
              <a:buFont typeface="Arial" panose="020B0604020202020204" pitchFamily="34" charset="0"/>
              <a:buChar char="•"/>
            </a:pPr>
            <a:r>
              <a:rPr lang="en-NL" b="1" dirty="0"/>
              <a:t>Global method</a:t>
            </a:r>
          </a:p>
        </p:txBody>
      </p:sp>
      <p:pic>
        <p:nvPicPr>
          <p:cNvPr id="5" name="Picture 4">
            <a:extLst>
              <a:ext uri="{FF2B5EF4-FFF2-40B4-BE49-F238E27FC236}">
                <a16:creationId xmlns:a16="http://schemas.microsoft.com/office/drawing/2014/main" id="{9CECC831-B45A-EC47-B359-036F45C9F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528" y="197124"/>
            <a:ext cx="6441268" cy="6282876"/>
          </a:xfrm>
          <a:prstGeom prst="rect">
            <a:avLst/>
          </a:prstGeom>
        </p:spPr>
      </p:pic>
      <p:sp>
        <p:nvSpPr>
          <p:cNvPr id="10" name="Text Placeholder 9">
            <a:extLst>
              <a:ext uri="{FF2B5EF4-FFF2-40B4-BE49-F238E27FC236}">
                <a16:creationId xmlns:a16="http://schemas.microsoft.com/office/drawing/2014/main" id="{3BCB17D0-5982-1D45-9B9F-87A3190CC3DC}"/>
              </a:ext>
            </a:extLst>
          </p:cNvPr>
          <p:cNvSpPr>
            <a:spLocks noGrp="1"/>
          </p:cNvSpPr>
          <p:nvPr>
            <p:ph type="body" sz="quarter" idx="15"/>
          </p:nvPr>
        </p:nvSpPr>
        <p:spPr/>
        <p:txBody>
          <a:bodyPr/>
          <a:lstStyle/>
          <a:p>
            <a:endParaRPr lang="en-NL"/>
          </a:p>
        </p:txBody>
      </p:sp>
    </p:spTree>
    <p:extLst>
      <p:ext uri="{BB962C8B-B14F-4D97-AF65-F5344CB8AC3E}">
        <p14:creationId xmlns:p14="http://schemas.microsoft.com/office/powerpoint/2010/main" val="849959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p:txBody>
          <a:bodyPr/>
          <a:lstStyle/>
          <a:p>
            <a:r>
              <a:rPr lang="en-NL" b="1" dirty="0"/>
              <a:t>Summary</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89</a:t>
            </a:fld>
            <a:endParaRPr lang="en-US"/>
          </a:p>
        </p:txBody>
      </p:sp>
      <p:sp>
        <p:nvSpPr>
          <p:cNvPr id="7" name="Text Placeholder 6">
            <a:extLst>
              <a:ext uri="{FF2B5EF4-FFF2-40B4-BE49-F238E27FC236}">
                <a16:creationId xmlns:a16="http://schemas.microsoft.com/office/drawing/2014/main" id="{03EF8D88-39AC-4247-922F-8FD81D1C293E}"/>
              </a:ext>
            </a:extLst>
          </p:cNvPr>
          <p:cNvSpPr>
            <a:spLocks noGrp="1"/>
          </p:cNvSpPr>
          <p:nvPr>
            <p:ph type="body" sz="quarter" idx="15"/>
          </p:nvPr>
        </p:nvSpPr>
        <p:spPr/>
        <p:txBody>
          <a:bodyPr/>
          <a:lstStyle/>
          <a:p>
            <a:endParaRPr lang="en-NL"/>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lstStyle/>
          <a:p>
            <a:pPr marL="285750" indent="-285750">
              <a:buFont typeface="Arial" panose="020B0604020202020204" pitchFamily="34" charset="0"/>
              <a:buChar char="•"/>
            </a:pPr>
            <a:r>
              <a:rPr lang="en-NL" dirty="0"/>
              <a:t>Intrinsicly interpretable machine learning models</a:t>
            </a:r>
          </a:p>
          <a:p>
            <a:pPr marL="285750" indent="-285750">
              <a:buFont typeface="Arial" panose="020B0604020202020204" pitchFamily="34" charset="0"/>
              <a:buChar char="•"/>
            </a:pPr>
            <a:r>
              <a:rPr lang="en-NL" dirty="0"/>
              <a:t>Model-agnostic interpretability techniques</a:t>
            </a:r>
          </a:p>
        </p:txBody>
      </p:sp>
      <p:graphicFrame>
        <p:nvGraphicFramePr>
          <p:cNvPr id="2" name="Table 3">
            <a:extLst>
              <a:ext uri="{FF2B5EF4-FFF2-40B4-BE49-F238E27FC236}">
                <a16:creationId xmlns:a16="http://schemas.microsoft.com/office/drawing/2014/main" id="{5667BD66-6778-DF47-B830-FC4459AB6C68}"/>
              </a:ext>
            </a:extLst>
          </p:cNvPr>
          <p:cNvGraphicFramePr>
            <a:graphicFrameLocks noGrp="1"/>
          </p:cNvGraphicFramePr>
          <p:nvPr>
            <p:extLst>
              <p:ext uri="{D42A27DB-BD31-4B8C-83A1-F6EECF244321}">
                <p14:modId xmlns:p14="http://schemas.microsoft.com/office/powerpoint/2010/main" val="154974108"/>
              </p:ext>
            </p:extLst>
          </p:nvPr>
        </p:nvGraphicFramePr>
        <p:xfrm>
          <a:off x="3948215" y="1984816"/>
          <a:ext cx="7744362" cy="3346602"/>
        </p:xfrm>
        <a:graphic>
          <a:graphicData uri="http://schemas.openxmlformats.org/drawingml/2006/table">
            <a:tbl>
              <a:tblPr firstRow="1" bandRow="1">
                <a:tableStyleId>{125E5076-3810-47DD-B79F-674D7AD40C01}</a:tableStyleId>
              </a:tblPr>
              <a:tblGrid>
                <a:gridCol w="2581454">
                  <a:extLst>
                    <a:ext uri="{9D8B030D-6E8A-4147-A177-3AD203B41FA5}">
                      <a16:colId xmlns:a16="http://schemas.microsoft.com/office/drawing/2014/main" val="3631317471"/>
                    </a:ext>
                  </a:extLst>
                </a:gridCol>
                <a:gridCol w="2581454">
                  <a:extLst>
                    <a:ext uri="{9D8B030D-6E8A-4147-A177-3AD203B41FA5}">
                      <a16:colId xmlns:a16="http://schemas.microsoft.com/office/drawing/2014/main" val="3293173126"/>
                    </a:ext>
                  </a:extLst>
                </a:gridCol>
                <a:gridCol w="2581454">
                  <a:extLst>
                    <a:ext uri="{9D8B030D-6E8A-4147-A177-3AD203B41FA5}">
                      <a16:colId xmlns:a16="http://schemas.microsoft.com/office/drawing/2014/main" val="2058041022"/>
                    </a:ext>
                  </a:extLst>
                </a:gridCol>
              </a:tblGrid>
              <a:tr h="1115534">
                <a:tc>
                  <a:txBody>
                    <a:bodyPr/>
                    <a:lstStyle/>
                    <a:p>
                      <a:pPr algn="ctr"/>
                      <a:endParaRPr lang="en-NL" dirty="0"/>
                    </a:p>
                  </a:txBody>
                  <a:tcPr>
                    <a:lnR w="12700" cap="flat" cmpd="sng" algn="ctr">
                      <a:noFill/>
                      <a:prstDash val="solid"/>
                      <a:round/>
                      <a:headEnd type="none" w="med" len="med"/>
                      <a:tailEnd type="none" w="med" len="med"/>
                    </a:lnR>
                  </a:tcPr>
                </a:tc>
                <a:tc>
                  <a:txBody>
                    <a:bodyPr/>
                    <a:lstStyle/>
                    <a:p>
                      <a:pPr algn="ctr"/>
                      <a:endParaRPr lang="en-NL" dirty="0"/>
                    </a:p>
                    <a:p>
                      <a:pPr algn="ctr"/>
                      <a:r>
                        <a:rPr lang="en-NL" dirty="0"/>
                        <a:t>Local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accent2"/>
                    </a:solidFill>
                  </a:tcPr>
                </a:tc>
                <a:tc>
                  <a:txBody>
                    <a:bodyPr/>
                    <a:lstStyle/>
                    <a:p>
                      <a:pPr algn="ctr"/>
                      <a:endParaRPr lang="en-NL" dirty="0"/>
                    </a:p>
                    <a:p>
                      <a:pPr algn="ctr"/>
                      <a:r>
                        <a:rPr lang="en-NL" dirty="0"/>
                        <a:t>Global</a:t>
                      </a:r>
                    </a:p>
                  </a:txBody>
                  <a:tcPr>
                    <a:lnL w="12700" cap="flat" cmpd="sng" algn="ctr">
                      <a:noFill/>
                      <a:prstDash val="solid"/>
                      <a:round/>
                      <a:headEnd type="none" w="med" len="med"/>
                      <a:tailEnd type="none" w="med" len="med"/>
                    </a:lnL>
                    <a:solidFill>
                      <a:schemeClr val="accent2"/>
                    </a:solidFill>
                  </a:tcPr>
                </a:tc>
                <a:extLst>
                  <a:ext uri="{0D108BD9-81ED-4DB2-BD59-A6C34878D82A}">
                    <a16:rowId xmlns:a16="http://schemas.microsoft.com/office/drawing/2014/main" val="3909611020"/>
                  </a:ext>
                </a:extLst>
              </a:tr>
              <a:tr h="1115534">
                <a:tc>
                  <a:txBody>
                    <a:bodyPr/>
                    <a:lstStyle/>
                    <a:p>
                      <a:pPr algn="ctr"/>
                      <a:endParaRPr lang="en-NL" b="1" dirty="0"/>
                    </a:p>
                    <a:p>
                      <a:pPr algn="ctr"/>
                      <a:r>
                        <a:rPr lang="en-NL" b="1" dirty="0"/>
                        <a:t>Importance</a:t>
                      </a:r>
                    </a:p>
                  </a:txBody>
                  <a:tcPr>
                    <a:lnR w="28575" cap="flat" cmpd="sng" algn="ctr">
                      <a:noFill/>
                      <a:prstDash val="solid"/>
                      <a:round/>
                      <a:headEnd type="none" w="med" len="med"/>
                      <a:tailEnd type="none" w="med" len="med"/>
                    </a:lnR>
                    <a:solidFill>
                      <a:schemeClr val="accent2"/>
                    </a:solidFill>
                  </a:tcPr>
                </a:tc>
                <a:tc>
                  <a:txBody>
                    <a:bodyPr/>
                    <a:lstStyle/>
                    <a:p>
                      <a:pPr algn="ctr"/>
                      <a:endParaRPr lang="en-NL" dirty="0"/>
                    </a:p>
                    <a:p>
                      <a:pPr algn="ctr"/>
                      <a:r>
                        <a:rPr lang="en-NL" dirty="0"/>
                        <a:t>Break-down plots</a:t>
                      </a:r>
                    </a:p>
                  </a:txBody>
                  <a:tcPr>
                    <a:lnL w="28575" cap="flat" cmpd="sng" algn="ctr">
                      <a:noFill/>
                      <a:prstDash val="solid"/>
                      <a:round/>
                      <a:headEnd type="none" w="med" len="med"/>
                      <a:tailEnd type="none" w="med" len="med"/>
                    </a:lnL>
                    <a:solidFill>
                      <a:schemeClr val="accent1"/>
                    </a:solidFill>
                  </a:tcPr>
                </a:tc>
                <a:tc>
                  <a:txBody>
                    <a:bodyPr/>
                    <a:lstStyle/>
                    <a:p>
                      <a:pPr algn="ctr"/>
                      <a:endParaRPr lang="en-NL" dirty="0"/>
                    </a:p>
                    <a:p>
                      <a:pPr algn="ctr"/>
                      <a:r>
                        <a:rPr lang="en-NL" dirty="0"/>
                        <a:t>Permutation Feature Importance</a:t>
                      </a:r>
                    </a:p>
                  </a:txBody>
                  <a:tcPr>
                    <a:solidFill>
                      <a:schemeClr val="accent1"/>
                    </a:solidFill>
                  </a:tcPr>
                </a:tc>
                <a:extLst>
                  <a:ext uri="{0D108BD9-81ED-4DB2-BD59-A6C34878D82A}">
                    <a16:rowId xmlns:a16="http://schemas.microsoft.com/office/drawing/2014/main" val="2013152884"/>
                  </a:ext>
                </a:extLst>
              </a:tr>
              <a:tr h="1115534">
                <a:tc>
                  <a:txBody>
                    <a:bodyPr/>
                    <a:lstStyle/>
                    <a:p>
                      <a:pPr algn="ctr"/>
                      <a:endParaRPr lang="en-NL" b="1" dirty="0"/>
                    </a:p>
                    <a:p>
                      <a:pPr algn="ctr"/>
                      <a:r>
                        <a:rPr lang="en-NL" b="1" dirty="0"/>
                        <a:t>Sensivitiy</a:t>
                      </a:r>
                    </a:p>
                  </a:txBody>
                  <a:tcPr>
                    <a:solidFill>
                      <a:schemeClr val="accent2"/>
                    </a:solidFill>
                  </a:tcPr>
                </a:tc>
                <a:tc>
                  <a:txBody>
                    <a:bodyPr/>
                    <a:lstStyle/>
                    <a:p>
                      <a:pPr algn="ctr"/>
                      <a:endParaRPr lang="en-NL" dirty="0"/>
                    </a:p>
                    <a:p>
                      <a:pPr algn="ctr"/>
                      <a:r>
                        <a:rPr lang="en-NL" dirty="0"/>
                        <a:t>Ceteris Paribus</a:t>
                      </a:r>
                    </a:p>
                  </a:txBody>
                  <a:tcPr/>
                </a:tc>
                <a:tc>
                  <a:txBody>
                    <a:bodyPr/>
                    <a:lstStyle/>
                    <a:p>
                      <a:pPr algn="ctr"/>
                      <a:endParaRPr lang="en-NL" dirty="0"/>
                    </a:p>
                    <a:p>
                      <a:pPr algn="ctr"/>
                      <a:r>
                        <a:rPr lang="en-NL" dirty="0"/>
                        <a:t>Partial Dependence Plots</a:t>
                      </a:r>
                    </a:p>
                  </a:txBody>
                  <a:tcPr/>
                </a:tc>
                <a:extLst>
                  <a:ext uri="{0D108BD9-81ED-4DB2-BD59-A6C34878D82A}">
                    <a16:rowId xmlns:a16="http://schemas.microsoft.com/office/drawing/2014/main" val="230571316"/>
                  </a:ext>
                </a:extLst>
              </a:tr>
            </a:tbl>
          </a:graphicData>
        </a:graphic>
      </p:graphicFrame>
      <p:graphicFrame>
        <p:nvGraphicFramePr>
          <p:cNvPr id="4" name="Table 3">
            <a:extLst>
              <a:ext uri="{FF2B5EF4-FFF2-40B4-BE49-F238E27FC236}">
                <a16:creationId xmlns:a16="http://schemas.microsoft.com/office/drawing/2014/main" id="{EA207341-6A38-CD4D-8770-DF8A5CEF4557}"/>
              </a:ext>
            </a:extLst>
          </p:cNvPr>
          <p:cNvGraphicFramePr>
            <a:graphicFrameLocks noGrp="1"/>
          </p:cNvGraphicFramePr>
          <p:nvPr>
            <p:extLst>
              <p:ext uri="{D42A27DB-BD31-4B8C-83A1-F6EECF244321}">
                <p14:modId xmlns:p14="http://schemas.microsoft.com/office/powerpoint/2010/main" val="861765472"/>
              </p:ext>
            </p:extLst>
          </p:nvPr>
        </p:nvGraphicFramePr>
        <p:xfrm>
          <a:off x="13151257" y="4448013"/>
          <a:ext cx="967697" cy="731520"/>
        </p:xfrm>
        <a:graphic>
          <a:graphicData uri="http://schemas.openxmlformats.org/drawingml/2006/table">
            <a:tbl>
              <a:tblPr/>
              <a:tblGrid>
                <a:gridCol w="967697">
                  <a:extLst>
                    <a:ext uri="{9D8B030D-6E8A-4147-A177-3AD203B41FA5}">
                      <a16:colId xmlns:a16="http://schemas.microsoft.com/office/drawing/2014/main" val="3970166510"/>
                    </a:ext>
                  </a:extLst>
                </a:gridCol>
              </a:tblGrid>
              <a:tr h="348712">
                <a:tc>
                  <a:txBody>
                    <a:bodyPr/>
                    <a:lstStyle/>
                    <a:p>
                      <a:endParaRPr lang="en-N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821096"/>
                  </a:ext>
                </a:extLst>
              </a:tr>
              <a:tr h="348712">
                <a:tc>
                  <a:txBody>
                    <a:bodyPr/>
                    <a:lstStyle/>
                    <a:p>
                      <a:endParaRPr lang="en-N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1044332"/>
                  </a:ext>
                </a:extLst>
              </a:tr>
            </a:tbl>
          </a:graphicData>
        </a:graphic>
      </p:graphicFrame>
    </p:spTree>
    <p:extLst>
      <p:ext uri="{BB962C8B-B14F-4D97-AF65-F5344CB8AC3E}">
        <p14:creationId xmlns:p14="http://schemas.microsoft.com/office/powerpoint/2010/main" val="2629855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17AE-F93F-9748-B383-20E69710168C}"/>
              </a:ext>
            </a:extLst>
          </p:cNvPr>
          <p:cNvSpPr>
            <a:spLocks noGrp="1"/>
          </p:cNvSpPr>
          <p:nvPr>
            <p:ph type="title"/>
          </p:nvPr>
        </p:nvSpPr>
        <p:spPr/>
        <p:txBody>
          <a:bodyPr/>
          <a:lstStyle/>
          <a:p>
            <a:r>
              <a:rPr lang="en-US" sz="4000" b="1" dirty="0"/>
              <a:t>Material </a:t>
            </a:r>
          </a:p>
        </p:txBody>
      </p:sp>
      <p:sp>
        <p:nvSpPr>
          <p:cNvPr id="3" name="Slide Number Placeholder 2">
            <a:extLst>
              <a:ext uri="{FF2B5EF4-FFF2-40B4-BE49-F238E27FC236}">
                <a16:creationId xmlns:a16="http://schemas.microsoft.com/office/drawing/2014/main" id="{48DBA3C4-054F-0043-BF86-208507649FA6}"/>
              </a:ext>
            </a:extLst>
          </p:cNvPr>
          <p:cNvSpPr>
            <a:spLocks noGrp="1"/>
          </p:cNvSpPr>
          <p:nvPr>
            <p:ph type="sldNum" sz="quarter" idx="12"/>
          </p:nvPr>
        </p:nvSpPr>
        <p:spPr/>
        <p:txBody>
          <a:bodyPr/>
          <a:lstStyle/>
          <a:p>
            <a:fld id="{B6E27945-FA9B-403D-BA8B-1AE065A8CDA9}" type="slidenum">
              <a:rPr lang="en-US" smtClean="0"/>
              <a:pPr/>
              <a:t>9</a:t>
            </a:fld>
            <a:endParaRPr lang="en-US"/>
          </a:p>
        </p:txBody>
      </p:sp>
      <p:sp>
        <p:nvSpPr>
          <p:cNvPr id="6" name="Text Placeholder 5">
            <a:extLst>
              <a:ext uri="{FF2B5EF4-FFF2-40B4-BE49-F238E27FC236}">
                <a16:creationId xmlns:a16="http://schemas.microsoft.com/office/drawing/2014/main" id="{FC1EF4E6-19EA-7B4D-BA55-71CB3BBD98F5}"/>
              </a:ext>
            </a:extLst>
          </p:cNvPr>
          <p:cNvSpPr>
            <a:spLocks noGrp="1"/>
          </p:cNvSpPr>
          <p:nvPr>
            <p:ph type="body" sz="quarter" idx="15"/>
          </p:nvPr>
        </p:nvSpPr>
        <p:spPr/>
        <p:txBody>
          <a:bodyPr>
            <a:normAutofit fontScale="77500" lnSpcReduction="20000"/>
          </a:bodyPr>
          <a:lstStyle/>
          <a:p>
            <a:r>
              <a:rPr lang="en-NL" dirty="0"/>
              <a:t>Two ways to access the material:</a:t>
            </a:r>
          </a:p>
        </p:txBody>
      </p:sp>
      <p:sp>
        <p:nvSpPr>
          <p:cNvPr id="7" name="Text Placeholder 6">
            <a:extLst>
              <a:ext uri="{FF2B5EF4-FFF2-40B4-BE49-F238E27FC236}">
                <a16:creationId xmlns:a16="http://schemas.microsoft.com/office/drawing/2014/main" id="{49775434-A293-1245-AB97-E2EF5518D81C}"/>
              </a:ext>
            </a:extLst>
          </p:cNvPr>
          <p:cNvSpPr>
            <a:spLocks noGrp="1"/>
          </p:cNvSpPr>
          <p:nvPr>
            <p:ph type="body" sz="quarter" idx="16"/>
          </p:nvPr>
        </p:nvSpPr>
        <p:spPr/>
        <p:txBody>
          <a:bodyPr/>
          <a:lstStyle/>
          <a:p>
            <a:pPr marL="342900" indent="-342900">
              <a:buAutoNum type="arabicPeriod"/>
            </a:pPr>
            <a:r>
              <a:rPr lang="en-NL" b="1" dirty="0"/>
              <a:t>Binder</a:t>
            </a:r>
            <a:br>
              <a:rPr lang="en-NL" dirty="0"/>
            </a:br>
            <a:r>
              <a:rPr lang="en-NL" sz="1400" i="1" dirty="0"/>
              <a:t>Does not require any installation</a:t>
            </a:r>
          </a:p>
          <a:p>
            <a:pPr marL="342900" indent="-342900">
              <a:buAutoNum type="arabicPeriod"/>
            </a:pPr>
            <a:endParaRPr lang="en-NL" sz="1400" i="1" dirty="0"/>
          </a:p>
          <a:p>
            <a:pPr marL="342900" indent="-342900">
              <a:buFont typeface="Arial" panose="020B0604020202020204" pitchFamily="34" charset="0"/>
              <a:buAutoNum type="arabicPeriod"/>
            </a:pPr>
            <a:r>
              <a:rPr lang="en-NL" dirty="0"/>
              <a:t>Download or clone the material from our </a:t>
            </a:r>
            <a:r>
              <a:rPr lang="en-NL" b="1" dirty="0"/>
              <a:t>GitHub</a:t>
            </a:r>
            <a:r>
              <a:rPr lang="en-NL" dirty="0"/>
              <a:t> repository</a:t>
            </a:r>
          </a:p>
          <a:p>
            <a:pPr marL="342900" indent="-342900">
              <a:buAutoNum type="arabicPeriod"/>
            </a:pPr>
            <a:endParaRPr lang="en-NL" dirty="0"/>
          </a:p>
          <a:p>
            <a:pPr marL="342900" indent="-342900">
              <a:buAutoNum type="arabicPeriod"/>
            </a:pPr>
            <a:endParaRPr lang="en-NL" dirty="0"/>
          </a:p>
          <a:p>
            <a:endParaRPr lang="en-US" dirty="0"/>
          </a:p>
        </p:txBody>
      </p:sp>
      <p:sp>
        <p:nvSpPr>
          <p:cNvPr id="12" name="Title 1">
            <a:extLst>
              <a:ext uri="{FF2B5EF4-FFF2-40B4-BE49-F238E27FC236}">
                <a16:creationId xmlns:a16="http://schemas.microsoft.com/office/drawing/2014/main" id="{ADAFBB11-A15A-AF43-AD8D-4906EE1A3604}"/>
              </a:ext>
            </a:extLst>
          </p:cNvPr>
          <p:cNvSpPr txBox="1">
            <a:spLocks/>
          </p:cNvSpPr>
          <p:nvPr/>
        </p:nvSpPr>
        <p:spPr>
          <a:xfrm>
            <a:off x="4345725" y="1180885"/>
            <a:ext cx="4924887" cy="575349"/>
          </a:xfrm>
          <a:prstGeom prst="rect">
            <a:avLst/>
          </a:prstGeom>
        </p:spPr>
        <p:txBody>
          <a:bodyPr vert="horz" lIns="0" tIns="45720" rIns="0" bIns="45720" rtlCol="0" anchor="ctr" anchorCtr="0">
            <a:normAutofit/>
          </a:bodyPr>
          <a:lstStyle>
            <a:lvl1pPr algn="l" defTabSz="914400" rtl="0" eaLnBrk="1" latinLnBrk="0" hangingPunct="1">
              <a:lnSpc>
                <a:spcPts val="3600"/>
              </a:lnSpc>
              <a:spcBef>
                <a:spcPct val="0"/>
              </a:spcBef>
              <a:buNone/>
              <a:defRPr sz="4000" b="0" kern="1200">
                <a:solidFill>
                  <a:schemeClr val="accent1"/>
                </a:solidFill>
                <a:latin typeface="Museo Sans 500" panose="02000000000000000000" pitchFamily="2" charset="77"/>
                <a:ea typeface="+mj-ea"/>
                <a:cs typeface="+mj-cs"/>
              </a:defRPr>
            </a:lvl1pPr>
          </a:lstStyle>
          <a:p>
            <a:pPr algn="ctr"/>
            <a:endParaRPr lang="en-US" b="1" dirty="0">
              <a:solidFill>
                <a:schemeClr val="tx1"/>
              </a:solidFill>
            </a:endParaRPr>
          </a:p>
        </p:txBody>
      </p:sp>
      <p:sp>
        <p:nvSpPr>
          <p:cNvPr id="4" name="Rectangle 3">
            <a:extLst>
              <a:ext uri="{FF2B5EF4-FFF2-40B4-BE49-F238E27FC236}">
                <a16:creationId xmlns:a16="http://schemas.microsoft.com/office/drawing/2014/main" id="{C828CC2C-6FA5-BE4F-9BF1-1178362E051B}"/>
              </a:ext>
            </a:extLst>
          </p:cNvPr>
          <p:cNvSpPr/>
          <p:nvPr/>
        </p:nvSpPr>
        <p:spPr>
          <a:xfrm>
            <a:off x="6934879" y="1973255"/>
            <a:ext cx="3509294" cy="830997"/>
          </a:xfrm>
          <a:prstGeom prst="rect">
            <a:avLst/>
          </a:prstGeom>
        </p:spPr>
        <p:txBody>
          <a:bodyPr wrap="none">
            <a:spAutoFit/>
          </a:bodyPr>
          <a:lstStyle/>
          <a:p>
            <a:r>
              <a:rPr lang="en-GB" sz="4800" dirty="0" err="1"/>
              <a:t>gdd.li</a:t>
            </a:r>
            <a:r>
              <a:rPr lang="en-GB" sz="4800" dirty="0"/>
              <a:t>/</a:t>
            </a:r>
            <a:r>
              <a:rPr lang="en-GB" sz="4800" dirty="0" err="1">
                <a:solidFill>
                  <a:schemeClr val="accent1"/>
                </a:solidFill>
              </a:rPr>
              <a:t>github</a:t>
            </a:r>
            <a:endParaRPr lang="en-NL" sz="4800" dirty="0">
              <a:solidFill>
                <a:schemeClr val="accent1"/>
              </a:solidFill>
              <a:ea typeface="+mj-ea"/>
              <a:cs typeface="+mj-cs"/>
            </a:endParaRPr>
          </a:p>
        </p:txBody>
      </p:sp>
      <p:sp>
        <p:nvSpPr>
          <p:cNvPr id="8" name="Rectangle 7">
            <a:extLst>
              <a:ext uri="{FF2B5EF4-FFF2-40B4-BE49-F238E27FC236}">
                <a16:creationId xmlns:a16="http://schemas.microsoft.com/office/drawing/2014/main" id="{AEFB8725-6FB9-B241-B311-2D7849A961F9}"/>
              </a:ext>
            </a:extLst>
          </p:cNvPr>
          <p:cNvSpPr/>
          <p:nvPr/>
        </p:nvSpPr>
        <p:spPr>
          <a:xfrm>
            <a:off x="6881694" y="4084793"/>
            <a:ext cx="3542958" cy="830997"/>
          </a:xfrm>
          <a:prstGeom prst="rect">
            <a:avLst/>
          </a:prstGeom>
        </p:spPr>
        <p:txBody>
          <a:bodyPr wrap="none">
            <a:spAutoFit/>
          </a:bodyPr>
          <a:lstStyle/>
          <a:p>
            <a:r>
              <a:rPr lang="en-GB" sz="4800" dirty="0" err="1"/>
              <a:t>gdd.li</a:t>
            </a:r>
            <a:r>
              <a:rPr lang="en-GB" sz="4800" dirty="0"/>
              <a:t>/</a:t>
            </a:r>
            <a:r>
              <a:rPr lang="en-GB" sz="4800" dirty="0">
                <a:solidFill>
                  <a:schemeClr val="accent1"/>
                </a:solidFill>
              </a:rPr>
              <a:t>binder</a:t>
            </a:r>
            <a:endParaRPr lang="en-NL" sz="4800" dirty="0">
              <a:solidFill>
                <a:schemeClr val="accent1"/>
              </a:solidFill>
              <a:ea typeface="+mj-ea"/>
              <a:cs typeface="+mj-cs"/>
            </a:endParaRPr>
          </a:p>
        </p:txBody>
      </p:sp>
      <p:pic>
        <p:nvPicPr>
          <p:cNvPr id="1026" name="Picture 2" descr="GitHub Logos and Usage · GitHub">
            <a:extLst>
              <a:ext uri="{FF2B5EF4-FFF2-40B4-BE49-F238E27FC236}">
                <a16:creationId xmlns:a16="http://schemas.microsoft.com/office/drawing/2014/main" id="{7675CE66-755F-3D4D-AEE4-BF8D721B95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12"/>
          <a:stretch/>
        </p:blipFill>
        <p:spPr bwMode="auto">
          <a:xfrm>
            <a:off x="5060725" y="1622513"/>
            <a:ext cx="1456724" cy="16206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nder Examples · GitHub">
            <a:extLst>
              <a:ext uri="{FF2B5EF4-FFF2-40B4-BE49-F238E27FC236}">
                <a16:creationId xmlns:a16="http://schemas.microsoft.com/office/drawing/2014/main" id="{2833AFEC-D2B8-A44F-B21C-59FEFD39F5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77"/>
          <a:stretch/>
        </p:blipFill>
        <p:spPr bwMode="auto">
          <a:xfrm>
            <a:off x="5056506" y="3705458"/>
            <a:ext cx="1456724" cy="1616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2943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C62E2A-ABC9-564B-AD5D-787EA12FA7C4}"/>
              </a:ext>
            </a:extLst>
          </p:cNvPr>
          <p:cNvSpPr>
            <a:spLocks noGrp="1"/>
          </p:cNvSpPr>
          <p:nvPr>
            <p:ph type="title"/>
          </p:nvPr>
        </p:nvSpPr>
        <p:spPr/>
        <p:txBody>
          <a:bodyPr/>
          <a:lstStyle/>
          <a:p>
            <a:r>
              <a:rPr lang="en-NL" b="1" dirty="0"/>
              <a:t>Hackathon!</a:t>
            </a:r>
          </a:p>
        </p:txBody>
      </p:sp>
      <p:sp>
        <p:nvSpPr>
          <p:cNvPr id="3" name="Slide Number Placeholder 2">
            <a:extLst>
              <a:ext uri="{FF2B5EF4-FFF2-40B4-BE49-F238E27FC236}">
                <a16:creationId xmlns:a16="http://schemas.microsoft.com/office/drawing/2014/main" id="{CB1A9139-87AF-C443-9B5D-05203B186F9F}"/>
              </a:ext>
            </a:extLst>
          </p:cNvPr>
          <p:cNvSpPr>
            <a:spLocks noGrp="1"/>
          </p:cNvSpPr>
          <p:nvPr>
            <p:ph type="sldNum" sz="quarter" idx="12"/>
          </p:nvPr>
        </p:nvSpPr>
        <p:spPr/>
        <p:txBody>
          <a:bodyPr/>
          <a:lstStyle/>
          <a:p>
            <a:fld id="{B6E27945-FA9B-403D-BA8B-1AE065A8CDA9}" type="slidenum">
              <a:rPr lang="en-US" smtClean="0"/>
              <a:pPr/>
              <a:t>90</a:t>
            </a:fld>
            <a:endParaRPr lang="en-US"/>
          </a:p>
        </p:txBody>
      </p:sp>
      <p:sp>
        <p:nvSpPr>
          <p:cNvPr id="7" name="Text Placeholder 6">
            <a:extLst>
              <a:ext uri="{FF2B5EF4-FFF2-40B4-BE49-F238E27FC236}">
                <a16:creationId xmlns:a16="http://schemas.microsoft.com/office/drawing/2014/main" id="{03EF8D88-39AC-4247-922F-8FD81D1C293E}"/>
              </a:ext>
            </a:extLst>
          </p:cNvPr>
          <p:cNvSpPr>
            <a:spLocks noGrp="1"/>
          </p:cNvSpPr>
          <p:nvPr>
            <p:ph type="body" sz="quarter" idx="15"/>
          </p:nvPr>
        </p:nvSpPr>
        <p:spPr>
          <a:xfrm>
            <a:off x="-1173969" y="6858000"/>
            <a:ext cx="2786967" cy="567967"/>
          </a:xfrm>
        </p:spPr>
        <p:txBody>
          <a:bodyPr/>
          <a:lstStyle/>
          <a:p>
            <a:endParaRPr lang="en-NL"/>
          </a:p>
        </p:txBody>
      </p:sp>
      <p:sp>
        <p:nvSpPr>
          <p:cNvPr id="8" name="Text Placeholder 7">
            <a:extLst>
              <a:ext uri="{FF2B5EF4-FFF2-40B4-BE49-F238E27FC236}">
                <a16:creationId xmlns:a16="http://schemas.microsoft.com/office/drawing/2014/main" id="{1FAC311C-B3AE-8C48-8CF2-DAFE58475658}"/>
              </a:ext>
            </a:extLst>
          </p:cNvPr>
          <p:cNvSpPr>
            <a:spLocks noGrp="1"/>
          </p:cNvSpPr>
          <p:nvPr>
            <p:ph type="body" sz="quarter" idx="16"/>
          </p:nvPr>
        </p:nvSpPr>
        <p:spPr/>
        <p:txBody>
          <a:bodyPr/>
          <a:lstStyle/>
          <a:p>
            <a:pPr marL="285750" indent="-285750">
              <a:buFont typeface="Arial" panose="020B0604020202020204" pitchFamily="34" charset="0"/>
              <a:buChar char="•"/>
            </a:pPr>
            <a:r>
              <a:rPr lang="en-NL" dirty="0"/>
              <a:t>Credit Lending</a:t>
            </a:r>
          </a:p>
          <a:p>
            <a:pPr marL="285750" indent="-285750">
              <a:buFont typeface="Arial" panose="020B0604020202020204" pitchFamily="34" charset="0"/>
              <a:buChar char="•"/>
            </a:pPr>
            <a:r>
              <a:rPr lang="en-NL" dirty="0"/>
              <a:t>Laptop Prices</a:t>
            </a:r>
          </a:p>
          <a:p>
            <a:pPr marL="285750" indent="-285750">
              <a:buFont typeface="Arial" panose="020B0604020202020204" pitchFamily="34" charset="0"/>
              <a:buChar char="•"/>
            </a:pPr>
            <a:r>
              <a:rPr lang="en-NL" dirty="0"/>
              <a:t>Medical Diagnoses</a:t>
            </a:r>
          </a:p>
          <a:p>
            <a:pPr marL="285750" indent="-285750">
              <a:buFont typeface="Arial" panose="020B0604020202020204" pitchFamily="34" charset="0"/>
              <a:buChar char="•"/>
            </a:pPr>
            <a:r>
              <a:rPr lang="en-NL" dirty="0"/>
              <a:t>Discussion Hackathon (theory)</a:t>
            </a:r>
          </a:p>
        </p:txBody>
      </p:sp>
      <p:graphicFrame>
        <p:nvGraphicFramePr>
          <p:cNvPr id="4" name="Table 3">
            <a:extLst>
              <a:ext uri="{FF2B5EF4-FFF2-40B4-BE49-F238E27FC236}">
                <a16:creationId xmlns:a16="http://schemas.microsoft.com/office/drawing/2014/main" id="{EA207341-6A38-CD4D-8770-DF8A5CEF4557}"/>
              </a:ext>
            </a:extLst>
          </p:cNvPr>
          <p:cNvGraphicFramePr>
            <a:graphicFrameLocks noGrp="1"/>
          </p:cNvGraphicFramePr>
          <p:nvPr/>
        </p:nvGraphicFramePr>
        <p:xfrm>
          <a:off x="13151257" y="4448013"/>
          <a:ext cx="967697" cy="731520"/>
        </p:xfrm>
        <a:graphic>
          <a:graphicData uri="http://schemas.openxmlformats.org/drawingml/2006/table">
            <a:tbl>
              <a:tblPr/>
              <a:tblGrid>
                <a:gridCol w="967697">
                  <a:extLst>
                    <a:ext uri="{9D8B030D-6E8A-4147-A177-3AD203B41FA5}">
                      <a16:colId xmlns:a16="http://schemas.microsoft.com/office/drawing/2014/main" val="3970166510"/>
                    </a:ext>
                  </a:extLst>
                </a:gridCol>
              </a:tblGrid>
              <a:tr h="348712">
                <a:tc>
                  <a:txBody>
                    <a:bodyPr/>
                    <a:lstStyle/>
                    <a:p>
                      <a:endParaRPr lang="en-N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821096"/>
                  </a:ext>
                </a:extLst>
              </a:tr>
              <a:tr h="348712">
                <a:tc>
                  <a:txBody>
                    <a:bodyPr/>
                    <a:lstStyle/>
                    <a:p>
                      <a:endParaRPr lang="en-NL"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1044332"/>
                  </a:ext>
                </a:extLst>
              </a:tr>
            </a:tbl>
          </a:graphicData>
        </a:graphic>
      </p:graphicFrame>
      <p:pic>
        <p:nvPicPr>
          <p:cNvPr id="5" name="Picture 4">
            <a:extLst>
              <a:ext uri="{FF2B5EF4-FFF2-40B4-BE49-F238E27FC236}">
                <a16:creationId xmlns:a16="http://schemas.microsoft.com/office/drawing/2014/main" id="{BD5E3F62-0C95-8E47-A6CA-B71641882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898" y="1594146"/>
            <a:ext cx="8489722" cy="4723854"/>
          </a:xfrm>
          <a:prstGeom prst="rect">
            <a:avLst/>
          </a:prstGeom>
        </p:spPr>
      </p:pic>
    </p:spTree>
    <p:extLst>
      <p:ext uri="{BB962C8B-B14F-4D97-AF65-F5344CB8AC3E}">
        <p14:creationId xmlns:p14="http://schemas.microsoft.com/office/powerpoint/2010/main" val="13464368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2C3C-E530-9D4B-B36D-9D651693A0B4}"/>
              </a:ext>
            </a:extLst>
          </p:cNvPr>
          <p:cNvSpPr>
            <a:spLocks noGrp="1"/>
          </p:cNvSpPr>
          <p:nvPr>
            <p:ph type="title"/>
          </p:nvPr>
        </p:nvSpPr>
        <p:spPr>
          <a:xfrm>
            <a:off x="914398" y="4401743"/>
            <a:ext cx="11053823" cy="878890"/>
          </a:xfrm>
        </p:spPr>
        <p:txBody>
          <a:bodyPr/>
          <a:lstStyle/>
          <a:p>
            <a:r>
              <a:rPr lang="en-NL" dirty="0"/>
              <a:t>Unpacking the Black Box</a:t>
            </a:r>
          </a:p>
        </p:txBody>
      </p:sp>
      <p:sp>
        <p:nvSpPr>
          <p:cNvPr id="3" name="Subtitle 2">
            <a:extLst>
              <a:ext uri="{FF2B5EF4-FFF2-40B4-BE49-F238E27FC236}">
                <a16:creationId xmlns:a16="http://schemas.microsoft.com/office/drawing/2014/main" id="{46D60E35-65B4-CE4F-A2A2-5FEAC3415C28}"/>
              </a:ext>
            </a:extLst>
          </p:cNvPr>
          <p:cNvSpPr>
            <a:spLocks noGrp="1"/>
          </p:cNvSpPr>
          <p:nvPr>
            <p:ph type="subTitle" idx="1"/>
          </p:nvPr>
        </p:nvSpPr>
        <p:spPr/>
        <p:txBody>
          <a:bodyPr/>
          <a:lstStyle/>
          <a:p>
            <a:r>
              <a:rPr lang="en-NL" sz="3600" i="1" dirty="0"/>
              <a:t>How to Interpret your Machine Learning Model</a:t>
            </a:r>
          </a:p>
        </p:txBody>
      </p:sp>
      <p:sp>
        <p:nvSpPr>
          <p:cNvPr id="6" name="Text Placeholder 5">
            <a:extLst>
              <a:ext uri="{FF2B5EF4-FFF2-40B4-BE49-F238E27FC236}">
                <a16:creationId xmlns:a16="http://schemas.microsoft.com/office/drawing/2014/main" id="{A18A4A5E-32D5-7D42-B681-1760A6FCB9B1}"/>
              </a:ext>
            </a:extLst>
          </p:cNvPr>
          <p:cNvSpPr>
            <a:spLocks noGrp="1"/>
          </p:cNvSpPr>
          <p:nvPr>
            <p:ph type="body" sz="quarter" idx="13"/>
          </p:nvPr>
        </p:nvSpPr>
        <p:spPr/>
        <p:txBody>
          <a:bodyPr/>
          <a:lstStyle/>
          <a:p>
            <a:endParaRPr lang="en-NL"/>
          </a:p>
        </p:txBody>
      </p:sp>
    </p:spTree>
    <p:extLst>
      <p:ext uri="{BB962C8B-B14F-4D97-AF65-F5344CB8AC3E}">
        <p14:creationId xmlns:p14="http://schemas.microsoft.com/office/powerpoint/2010/main" val="19332697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4060A3-D1E8-DE49-B3F5-29508961FC04}"/>
              </a:ext>
            </a:extLst>
          </p:cNvPr>
          <p:cNvSpPr>
            <a:spLocks noGrp="1"/>
          </p:cNvSpPr>
          <p:nvPr>
            <p:ph type="title"/>
          </p:nvPr>
        </p:nvSpPr>
        <p:spPr>
          <a:xfrm>
            <a:off x="358801" y="639842"/>
            <a:ext cx="11473200" cy="648000"/>
          </a:xfrm>
        </p:spPr>
        <p:txBody>
          <a:bodyPr>
            <a:normAutofit/>
          </a:bodyPr>
          <a:lstStyle/>
          <a:p>
            <a:r>
              <a:rPr lang="en-US" sz="4000" dirty="0">
                <a:solidFill>
                  <a:schemeClr val="bg1"/>
                </a:solidFill>
              </a:rPr>
              <a:t>Workshop Summary</a:t>
            </a:r>
          </a:p>
        </p:txBody>
      </p:sp>
      <p:sp>
        <p:nvSpPr>
          <p:cNvPr id="7" name="Slide Number Placeholder 2">
            <a:extLst>
              <a:ext uri="{FF2B5EF4-FFF2-40B4-BE49-F238E27FC236}">
                <a16:creationId xmlns:a16="http://schemas.microsoft.com/office/drawing/2014/main" id="{CBC08027-A2B2-704E-AD2F-08FDB94C2467}"/>
              </a:ext>
            </a:extLst>
          </p:cNvPr>
          <p:cNvSpPr txBox="1">
            <a:spLocks/>
          </p:cNvSpPr>
          <p:nvPr/>
        </p:nvSpPr>
        <p:spPr>
          <a:xfrm>
            <a:off x="11442268" y="5792273"/>
            <a:ext cx="489155" cy="324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Text Placeholder 4">
            <a:extLst>
              <a:ext uri="{FF2B5EF4-FFF2-40B4-BE49-F238E27FC236}">
                <a16:creationId xmlns:a16="http://schemas.microsoft.com/office/drawing/2014/main" id="{101E221B-0CB7-D447-887C-47ECBF0D477F}"/>
              </a:ext>
            </a:extLst>
          </p:cNvPr>
          <p:cNvSpPr txBox="1">
            <a:spLocks/>
          </p:cNvSpPr>
          <p:nvPr/>
        </p:nvSpPr>
        <p:spPr>
          <a:xfrm>
            <a:off x="353069" y="1614915"/>
            <a:ext cx="5526000" cy="607547"/>
          </a:xfrm>
          <a:prstGeom prst="rect">
            <a:avLst/>
          </a:prstGeom>
        </p:spPr>
        <p:txBody>
          <a:bodyPr>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i="1" dirty="0"/>
              <a:t>Introduction to Time Series Analysis</a:t>
            </a:r>
          </a:p>
        </p:txBody>
      </p:sp>
      <p:sp>
        <p:nvSpPr>
          <p:cNvPr id="9" name="Text Placeholder 5">
            <a:extLst>
              <a:ext uri="{FF2B5EF4-FFF2-40B4-BE49-F238E27FC236}">
                <a16:creationId xmlns:a16="http://schemas.microsoft.com/office/drawing/2014/main" id="{8C2BD0AE-5EB6-5F4E-97A4-8F437D4CE500}"/>
              </a:ext>
            </a:extLst>
          </p:cNvPr>
          <p:cNvSpPr txBox="1">
            <a:spLocks/>
          </p:cNvSpPr>
          <p:nvPr/>
        </p:nvSpPr>
        <p:spPr>
          <a:xfrm>
            <a:off x="359165" y="2221390"/>
            <a:ext cx="5526000" cy="3568468"/>
          </a:xfrm>
          <a:prstGeom prst="rect">
            <a:avLst/>
          </a:prstGeom>
        </p:spPr>
        <p:txBody>
          <a:bodyPr>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NL" sz="2400" b="1" dirty="0">
                <a:solidFill>
                  <a:schemeClr val="bg1"/>
                </a:solidFill>
              </a:rPr>
              <a:t>Timestamps</a:t>
            </a:r>
          </a:p>
          <a:p>
            <a:pPr marL="285750" indent="-285750">
              <a:buFont typeface="Arial" panose="020B0604020202020204" pitchFamily="34" charset="0"/>
              <a:buChar char="•"/>
            </a:pPr>
            <a:r>
              <a:rPr lang="en-NL" sz="2400" b="1" dirty="0">
                <a:solidFill>
                  <a:schemeClr val="bg1"/>
                </a:solidFill>
              </a:rPr>
              <a:t>Time-based aggregations</a:t>
            </a:r>
          </a:p>
          <a:p>
            <a:pPr marL="285750" indent="-285750">
              <a:buFont typeface="Arial" panose="020B0604020202020204" pitchFamily="34" charset="0"/>
              <a:buChar char="•"/>
            </a:pPr>
            <a:r>
              <a:rPr lang="en-NL" sz="2400" b="1" dirty="0">
                <a:solidFill>
                  <a:schemeClr val="bg1"/>
                </a:solidFill>
              </a:rPr>
              <a:t>Creating time-based features</a:t>
            </a:r>
          </a:p>
          <a:p>
            <a:pPr marL="285750" indent="-285750">
              <a:buFont typeface="Arial" panose="020B0604020202020204" pitchFamily="34" charset="0"/>
              <a:buChar char="•"/>
            </a:pPr>
            <a:r>
              <a:rPr lang="en-NL" sz="2400" b="1" dirty="0">
                <a:solidFill>
                  <a:schemeClr val="bg1"/>
                </a:solidFill>
              </a:rPr>
              <a:t>Smoothing Time Series data</a:t>
            </a:r>
          </a:p>
        </p:txBody>
      </p:sp>
      <p:sp>
        <p:nvSpPr>
          <p:cNvPr id="10" name="Text Placeholder 6">
            <a:extLst>
              <a:ext uri="{FF2B5EF4-FFF2-40B4-BE49-F238E27FC236}">
                <a16:creationId xmlns:a16="http://schemas.microsoft.com/office/drawing/2014/main" id="{9B19615C-C65C-5743-9535-6294455FBF7B}"/>
              </a:ext>
            </a:extLst>
          </p:cNvPr>
          <p:cNvSpPr txBox="1">
            <a:spLocks/>
          </p:cNvSpPr>
          <p:nvPr/>
        </p:nvSpPr>
        <p:spPr>
          <a:xfrm>
            <a:off x="6299905" y="1614915"/>
            <a:ext cx="5526000" cy="606475"/>
          </a:xfrm>
          <a:prstGeom prst="rect">
            <a:avLst/>
          </a:prstGeom>
        </p:spPr>
        <p:txBody>
          <a:bodyPr>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i="1" dirty="0"/>
              <a:t>Seasonality Modelling</a:t>
            </a:r>
          </a:p>
        </p:txBody>
      </p:sp>
      <p:sp>
        <p:nvSpPr>
          <p:cNvPr id="11" name="Text Placeholder 7">
            <a:extLst>
              <a:ext uri="{FF2B5EF4-FFF2-40B4-BE49-F238E27FC236}">
                <a16:creationId xmlns:a16="http://schemas.microsoft.com/office/drawing/2014/main" id="{EBB23526-E8C1-0444-B88B-B435BB39D9C9}"/>
              </a:ext>
            </a:extLst>
          </p:cNvPr>
          <p:cNvSpPr txBox="1">
            <a:spLocks/>
          </p:cNvSpPr>
          <p:nvPr/>
        </p:nvSpPr>
        <p:spPr>
          <a:xfrm>
            <a:off x="6306001" y="2220318"/>
            <a:ext cx="5526000" cy="3997840"/>
          </a:xfrm>
          <a:prstGeom prst="rect">
            <a:avLst/>
          </a:prstGeom>
        </p:spPr>
        <p:txBody>
          <a:bodyPr>
            <a:normAutofit/>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NL" sz="2400" b="1" dirty="0">
                <a:solidFill>
                  <a:schemeClr val="bg1"/>
                </a:solidFill>
              </a:rPr>
              <a:t>Time Series decomposition</a:t>
            </a:r>
          </a:p>
          <a:p>
            <a:pPr marL="285750" indent="-285750">
              <a:buFont typeface="Arial" panose="020B0604020202020204" pitchFamily="34" charset="0"/>
              <a:buChar char="•"/>
            </a:pPr>
            <a:r>
              <a:rPr lang="en-NL" sz="2400" b="1" dirty="0">
                <a:solidFill>
                  <a:schemeClr val="bg1"/>
                </a:solidFill>
              </a:rPr>
              <a:t>Modelling Time Series data</a:t>
            </a:r>
          </a:p>
          <a:p>
            <a:pPr marL="285750" indent="-285750">
              <a:buFont typeface="Arial" panose="020B0604020202020204" pitchFamily="34" charset="0"/>
              <a:buChar char="•"/>
            </a:pPr>
            <a:r>
              <a:rPr lang="en-NL" sz="2400" b="1" dirty="0">
                <a:solidFill>
                  <a:schemeClr val="bg1"/>
                </a:solidFill>
              </a:rPr>
              <a:t>Engineering seasonal features</a:t>
            </a:r>
          </a:p>
          <a:p>
            <a:pPr marL="285750" indent="-285750">
              <a:buFont typeface="Arial" panose="020B0604020202020204" pitchFamily="34" charset="0"/>
              <a:buChar char="•"/>
            </a:pPr>
            <a:r>
              <a:rPr lang="en-NL" sz="2400" b="1" dirty="0">
                <a:solidFill>
                  <a:schemeClr val="bg1"/>
                </a:solidFill>
              </a:rPr>
              <a:t>Outlier/anomaly detction</a:t>
            </a:r>
          </a:p>
          <a:p>
            <a:pPr marL="285750" indent="-285750">
              <a:buFont typeface="Arial" panose="020B0604020202020204" pitchFamily="34" charset="0"/>
              <a:buChar char="•"/>
            </a:pPr>
            <a:r>
              <a:rPr lang="en-NL" sz="2400" b="1" dirty="0">
                <a:solidFill>
                  <a:schemeClr val="bg1"/>
                </a:solidFill>
              </a:rPr>
              <a:t>Model evaluation</a:t>
            </a:r>
          </a:p>
        </p:txBody>
      </p:sp>
      <p:sp>
        <p:nvSpPr>
          <p:cNvPr id="12" name="Text Placeholder 5">
            <a:extLst>
              <a:ext uri="{FF2B5EF4-FFF2-40B4-BE49-F238E27FC236}">
                <a16:creationId xmlns:a16="http://schemas.microsoft.com/office/drawing/2014/main" id="{7D62F501-68FF-4045-8EE0-ABA626E81312}"/>
              </a:ext>
            </a:extLst>
          </p:cNvPr>
          <p:cNvSpPr txBox="1">
            <a:spLocks/>
          </p:cNvSpPr>
          <p:nvPr/>
        </p:nvSpPr>
        <p:spPr>
          <a:xfrm>
            <a:off x="357889" y="1141696"/>
            <a:ext cx="11053823" cy="3960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b="0" kern="1200">
                <a:solidFill>
                  <a:schemeClr val="tx1"/>
                </a:solidFill>
                <a:latin typeface="Museo Sans 500" panose="02000000000000000000" pitchFamily="2" charset="77"/>
                <a:ea typeface="+mn-ea"/>
                <a:cs typeface="+mn-cs"/>
              </a:defRPr>
            </a:lvl1pPr>
            <a:lvl2pPr marL="230188"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2pPr>
            <a:lvl3pPr marL="495300" indent="-230188"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3pPr>
            <a:lvl4pPr marL="808038" indent="-266700" algn="l" defTabSz="914400" rtl="0" eaLnBrk="1" latinLnBrk="0" hangingPunct="1">
              <a:lnSpc>
                <a:spcPct val="150000"/>
              </a:lnSpc>
              <a:spcBef>
                <a:spcPts val="0"/>
              </a:spcBef>
              <a:buClr>
                <a:schemeClr val="tx2"/>
              </a:buClr>
              <a:buSzPct val="100000"/>
              <a:buFont typeface="Arial" charset="0"/>
              <a:buChar char="•"/>
              <a:tabLst/>
              <a:defRPr sz="1400" kern="1200">
                <a:solidFill>
                  <a:schemeClr val="tx1"/>
                </a:solidFill>
                <a:latin typeface="Museo Sans 500" panose="02000000000000000000" pitchFamily="2" charset="77"/>
                <a:ea typeface="+mn-ea"/>
                <a:cs typeface="+mn-cs"/>
              </a:defRPr>
            </a:lvl4pPr>
            <a:lvl5pPr marL="1165225" indent="-265113" algn="l" defTabSz="914400" rtl="0" eaLnBrk="1" latinLnBrk="0" hangingPunct="1">
              <a:lnSpc>
                <a:spcPct val="150000"/>
              </a:lnSpc>
              <a:spcBef>
                <a:spcPts val="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5pPr>
            <a:lvl6pPr marL="1511300" indent="-265113" algn="l" defTabSz="914400" rtl="0" eaLnBrk="1" latinLnBrk="0" hangingPunct="1">
              <a:lnSpc>
                <a:spcPct val="90000"/>
              </a:lnSpc>
              <a:spcBef>
                <a:spcPts val="500"/>
              </a:spcBef>
              <a:buClr>
                <a:schemeClr val="tx2"/>
              </a:buClr>
              <a:buSzPct val="100000"/>
              <a:buFont typeface="Arial" charset="0"/>
              <a:buChar char="•"/>
              <a:tabLst/>
              <a:defRPr sz="1400" kern="1200" baseline="0">
                <a:solidFill>
                  <a:schemeClr val="tx1"/>
                </a:solidFill>
                <a:latin typeface="Museo Sans 500" panose="02000000000000000000"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sz="2800" i="1" dirty="0"/>
          </a:p>
        </p:txBody>
      </p:sp>
    </p:spTree>
    <p:extLst>
      <p:ext uri="{BB962C8B-B14F-4D97-AF65-F5344CB8AC3E}">
        <p14:creationId xmlns:p14="http://schemas.microsoft.com/office/powerpoint/2010/main" val="348011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P spid="10" grpId="0"/>
      <p:bldP spid="11"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2882F4-221B-8643-A667-54BF4548507A}"/>
              </a:ext>
            </a:extLst>
          </p:cNvPr>
          <p:cNvSpPr>
            <a:spLocks noGrp="1"/>
          </p:cNvSpPr>
          <p:nvPr>
            <p:ph type="title"/>
          </p:nvPr>
        </p:nvSpPr>
        <p:spPr>
          <a:xfrm>
            <a:off x="360000" y="2159232"/>
            <a:ext cx="4440600" cy="1095376"/>
          </a:xfrm>
        </p:spPr>
        <p:txBody>
          <a:bodyPr/>
          <a:lstStyle/>
          <a:p>
            <a:r>
              <a:rPr lang="en-NL" dirty="0"/>
              <a:t>GoDataDriven</a:t>
            </a:r>
          </a:p>
        </p:txBody>
      </p:sp>
      <p:sp>
        <p:nvSpPr>
          <p:cNvPr id="3" name="Slide Number Placeholder 2">
            <a:extLst>
              <a:ext uri="{FF2B5EF4-FFF2-40B4-BE49-F238E27FC236}">
                <a16:creationId xmlns:a16="http://schemas.microsoft.com/office/drawing/2014/main" id="{01D2AF62-9B62-A442-8AA7-FA5BB8A2C623}"/>
              </a:ext>
            </a:extLst>
          </p:cNvPr>
          <p:cNvSpPr>
            <a:spLocks noGrp="1"/>
          </p:cNvSpPr>
          <p:nvPr>
            <p:ph type="sldNum" sz="quarter" idx="12"/>
          </p:nvPr>
        </p:nvSpPr>
        <p:spPr/>
        <p:txBody>
          <a:bodyPr/>
          <a:lstStyle/>
          <a:p>
            <a:fld id="{B6E27945-FA9B-403D-BA8B-1AE065A8CDA9}" type="slidenum">
              <a:rPr lang="en-US" smtClean="0"/>
              <a:pPr/>
              <a:t>93</a:t>
            </a:fld>
            <a:endParaRPr lang="en-US"/>
          </a:p>
        </p:txBody>
      </p:sp>
      <p:sp>
        <p:nvSpPr>
          <p:cNvPr id="10" name="Text Placeholder 9">
            <a:extLst>
              <a:ext uri="{FF2B5EF4-FFF2-40B4-BE49-F238E27FC236}">
                <a16:creationId xmlns:a16="http://schemas.microsoft.com/office/drawing/2014/main" id="{06F4FECA-38ED-8745-B4A0-9158A0C955C8}"/>
              </a:ext>
            </a:extLst>
          </p:cNvPr>
          <p:cNvSpPr>
            <a:spLocks noGrp="1"/>
          </p:cNvSpPr>
          <p:nvPr>
            <p:ph type="body" sz="quarter" idx="15"/>
          </p:nvPr>
        </p:nvSpPr>
        <p:spPr>
          <a:xfrm>
            <a:off x="360363" y="3429000"/>
            <a:ext cx="4440237" cy="567967"/>
          </a:xfrm>
        </p:spPr>
        <p:txBody>
          <a:bodyPr/>
          <a:lstStyle/>
          <a:p>
            <a:r>
              <a:rPr lang="en-NL" dirty="0"/>
              <a:t>@ AMLD Switzerland 2022</a:t>
            </a:r>
          </a:p>
        </p:txBody>
      </p:sp>
      <p:sp>
        <p:nvSpPr>
          <p:cNvPr id="2" name="TextBox 1">
            <a:extLst>
              <a:ext uri="{FF2B5EF4-FFF2-40B4-BE49-F238E27FC236}">
                <a16:creationId xmlns:a16="http://schemas.microsoft.com/office/drawing/2014/main" id="{E8269A18-753A-5C4E-A84E-0BF1CCAB22EE}"/>
              </a:ext>
            </a:extLst>
          </p:cNvPr>
          <p:cNvSpPr txBox="1"/>
          <p:nvPr/>
        </p:nvSpPr>
        <p:spPr>
          <a:xfrm>
            <a:off x="5887084" y="2865768"/>
            <a:ext cx="6050071" cy="954107"/>
          </a:xfrm>
          <a:prstGeom prst="rect">
            <a:avLst/>
          </a:prstGeom>
          <a:noFill/>
        </p:spPr>
        <p:txBody>
          <a:bodyPr wrap="square" rtlCol="0">
            <a:spAutoFit/>
          </a:bodyPr>
          <a:lstStyle/>
          <a:p>
            <a:r>
              <a:rPr lang="en-GB" sz="2800" b="1" dirty="0"/>
              <a:t>The Data &amp; AI Maturity Journey</a:t>
            </a:r>
          </a:p>
          <a:p>
            <a:r>
              <a:rPr lang="en-GB" sz="2800" dirty="0">
                <a:solidFill>
                  <a:schemeClr val="accent1"/>
                </a:solidFill>
              </a:rPr>
              <a:t>13:30-17:30, March 28 @ 1A</a:t>
            </a:r>
            <a:endParaRPr lang="en-NL" sz="2800" dirty="0">
              <a:solidFill>
                <a:schemeClr val="accent1"/>
              </a:solidFill>
            </a:endParaRPr>
          </a:p>
        </p:txBody>
      </p:sp>
    </p:spTree>
    <p:extLst>
      <p:ext uri="{BB962C8B-B14F-4D97-AF65-F5344CB8AC3E}">
        <p14:creationId xmlns:p14="http://schemas.microsoft.com/office/powerpoint/2010/main" val="426613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2882F4-221B-8643-A667-54BF4548507A}"/>
              </a:ext>
            </a:extLst>
          </p:cNvPr>
          <p:cNvSpPr>
            <a:spLocks noGrp="1"/>
          </p:cNvSpPr>
          <p:nvPr>
            <p:ph type="title"/>
          </p:nvPr>
        </p:nvSpPr>
        <p:spPr/>
        <p:txBody>
          <a:bodyPr/>
          <a:lstStyle/>
          <a:p>
            <a:r>
              <a:rPr lang="en-NL" b="1" dirty="0"/>
              <a:t>GoDataDriven Academy</a:t>
            </a:r>
          </a:p>
        </p:txBody>
      </p:sp>
      <p:sp>
        <p:nvSpPr>
          <p:cNvPr id="3" name="Slide Number Placeholder 2">
            <a:extLst>
              <a:ext uri="{FF2B5EF4-FFF2-40B4-BE49-F238E27FC236}">
                <a16:creationId xmlns:a16="http://schemas.microsoft.com/office/drawing/2014/main" id="{01D2AF62-9B62-A442-8AA7-FA5BB8A2C623}"/>
              </a:ext>
            </a:extLst>
          </p:cNvPr>
          <p:cNvSpPr>
            <a:spLocks noGrp="1"/>
          </p:cNvSpPr>
          <p:nvPr>
            <p:ph type="sldNum" sz="quarter" idx="12"/>
          </p:nvPr>
        </p:nvSpPr>
        <p:spPr/>
        <p:txBody>
          <a:bodyPr/>
          <a:lstStyle/>
          <a:p>
            <a:fld id="{B6E27945-FA9B-403D-BA8B-1AE065A8CDA9}" type="slidenum">
              <a:rPr lang="en-US" smtClean="0"/>
              <a:pPr/>
              <a:t>94</a:t>
            </a:fld>
            <a:endParaRPr lang="en-US"/>
          </a:p>
        </p:txBody>
      </p:sp>
      <p:sp>
        <p:nvSpPr>
          <p:cNvPr id="10" name="Text Placeholder 9">
            <a:extLst>
              <a:ext uri="{FF2B5EF4-FFF2-40B4-BE49-F238E27FC236}">
                <a16:creationId xmlns:a16="http://schemas.microsoft.com/office/drawing/2014/main" id="{06F4FECA-38ED-8745-B4A0-9158A0C955C8}"/>
              </a:ext>
            </a:extLst>
          </p:cNvPr>
          <p:cNvSpPr>
            <a:spLocks noGrp="1"/>
          </p:cNvSpPr>
          <p:nvPr>
            <p:ph type="body" sz="quarter" idx="15"/>
          </p:nvPr>
        </p:nvSpPr>
        <p:spPr>
          <a:xfrm>
            <a:off x="972927" y="4298501"/>
            <a:ext cx="4440237" cy="567967"/>
          </a:xfrm>
        </p:spPr>
        <p:txBody>
          <a:bodyPr>
            <a:noAutofit/>
          </a:bodyPr>
          <a:lstStyle/>
          <a:p>
            <a:r>
              <a:rPr lang="en-NL" sz="2400" dirty="0"/>
              <a:t>Visit godatadriven.academy</a:t>
            </a:r>
          </a:p>
        </p:txBody>
      </p:sp>
      <p:sp>
        <p:nvSpPr>
          <p:cNvPr id="11" name="Text Placeholder 10">
            <a:extLst>
              <a:ext uri="{FF2B5EF4-FFF2-40B4-BE49-F238E27FC236}">
                <a16:creationId xmlns:a16="http://schemas.microsoft.com/office/drawing/2014/main" id="{E9684A7D-060D-CC41-B4DC-9CA70FC1900E}"/>
              </a:ext>
            </a:extLst>
          </p:cNvPr>
          <p:cNvSpPr>
            <a:spLocks noGrp="1"/>
          </p:cNvSpPr>
          <p:nvPr>
            <p:ph type="body" sz="quarter" idx="16"/>
          </p:nvPr>
        </p:nvSpPr>
        <p:spPr>
          <a:xfrm>
            <a:off x="366459" y="2159232"/>
            <a:ext cx="4440600" cy="2707236"/>
          </a:xfrm>
        </p:spPr>
        <p:txBody>
          <a:bodyPr>
            <a:normAutofit/>
          </a:bodyPr>
          <a:lstStyle/>
          <a:p>
            <a:pPr marL="285750" indent="-285750">
              <a:buFont typeface="Arial" panose="020B0604020202020204" pitchFamily="34" charset="0"/>
              <a:buChar char="•"/>
            </a:pPr>
            <a:r>
              <a:rPr lang="en-US" sz="2000" dirty="0"/>
              <a:t>Public trainings</a:t>
            </a:r>
          </a:p>
          <a:p>
            <a:pPr marL="285750" indent="-285750">
              <a:buFont typeface="Arial" panose="020B0604020202020204" pitchFamily="34" charset="0"/>
              <a:buChar char="•"/>
            </a:pPr>
            <a:r>
              <a:rPr lang="en-US" sz="2000" dirty="0"/>
              <a:t>In-company tailored trainings</a:t>
            </a:r>
          </a:p>
          <a:p>
            <a:pPr marL="285750" indent="-285750">
              <a:buFont typeface="Arial" panose="020B0604020202020204" pitchFamily="34" charset="0"/>
              <a:buChar char="•"/>
            </a:pPr>
            <a:r>
              <a:rPr lang="en-US" sz="2000" dirty="0"/>
              <a:t>Virtual &amp; in-person</a:t>
            </a:r>
          </a:p>
        </p:txBody>
      </p:sp>
      <p:pic>
        <p:nvPicPr>
          <p:cNvPr id="12" name="Picture 11" descr="A person holding a sign next to a dog&#10;&#10;Description automatically generated with medium confidence">
            <a:extLst>
              <a:ext uri="{FF2B5EF4-FFF2-40B4-BE49-F238E27FC236}">
                <a16:creationId xmlns:a16="http://schemas.microsoft.com/office/drawing/2014/main" id="{D21F01B1-665C-1741-A5F5-A741C1CA9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463" y="0"/>
            <a:ext cx="7118537" cy="6858000"/>
          </a:xfrm>
          <a:prstGeom prst="rect">
            <a:avLst/>
          </a:prstGeom>
        </p:spPr>
      </p:pic>
      <p:pic>
        <p:nvPicPr>
          <p:cNvPr id="4" name="Picture 3">
            <a:extLst>
              <a:ext uri="{FF2B5EF4-FFF2-40B4-BE49-F238E27FC236}">
                <a16:creationId xmlns:a16="http://schemas.microsoft.com/office/drawing/2014/main" id="{A79E7525-49CA-EF4A-88DB-F36125B7D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4439536"/>
            <a:ext cx="521607" cy="426932"/>
          </a:xfrm>
          <a:prstGeom prst="rect">
            <a:avLst/>
          </a:prstGeom>
        </p:spPr>
      </p:pic>
    </p:spTree>
    <p:extLst>
      <p:ext uri="{BB962C8B-B14F-4D97-AF65-F5344CB8AC3E}">
        <p14:creationId xmlns:p14="http://schemas.microsoft.com/office/powerpoint/2010/main" val="7008726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2C3C-E530-9D4B-B36D-9D651693A0B4}"/>
              </a:ext>
            </a:extLst>
          </p:cNvPr>
          <p:cNvSpPr>
            <a:spLocks noGrp="1"/>
          </p:cNvSpPr>
          <p:nvPr>
            <p:ph type="title"/>
          </p:nvPr>
        </p:nvSpPr>
        <p:spPr>
          <a:xfrm>
            <a:off x="914398" y="4401743"/>
            <a:ext cx="11053823" cy="878890"/>
          </a:xfrm>
        </p:spPr>
        <p:txBody>
          <a:bodyPr/>
          <a:lstStyle/>
          <a:p>
            <a:r>
              <a:rPr lang="en-NL" dirty="0"/>
              <a:t>Unpacking the Black Box</a:t>
            </a:r>
          </a:p>
        </p:txBody>
      </p:sp>
      <p:sp>
        <p:nvSpPr>
          <p:cNvPr id="3" name="Subtitle 2">
            <a:extLst>
              <a:ext uri="{FF2B5EF4-FFF2-40B4-BE49-F238E27FC236}">
                <a16:creationId xmlns:a16="http://schemas.microsoft.com/office/drawing/2014/main" id="{46D60E35-65B4-CE4F-A2A2-5FEAC3415C28}"/>
              </a:ext>
            </a:extLst>
          </p:cNvPr>
          <p:cNvSpPr>
            <a:spLocks noGrp="1"/>
          </p:cNvSpPr>
          <p:nvPr>
            <p:ph type="subTitle" idx="1"/>
          </p:nvPr>
        </p:nvSpPr>
        <p:spPr/>
        <p:txBody>
          <a:bodyPr/>
          <a:lstStyle/>
          <a:p>
            <a:r>
              <a:rPr lang="en-NL" sz="3600" i="1" dirty="0"/>
              <a:t>How to Interpret your Machine Learning Model</a:t>
            </a:r>
          </a:p>
        </p:txBody>
      </p:sp>
      <p:sp>
        <p:nvSpPr>
          <p:cNvPr id="6" name="Text Placeholder 5">
            <a:extLst>
              <a:ext uri="{FF2B5EF4-FFF2-40B4-BE49-F238E27FC236}">
                <a16:creationId xmlns:a16="http://schemas.microsoft.com/office/drawing/2014/main" id="{A18A4A5E-32D5-7D42-B681-1760A6FCB9B1}"/>
              </a:ext>
            </a:extLst>
          </p:cNvPr>
          <p:cNvSpPr>
            <a:spLocks noGrp="1"/>
          </p:cNvSpPr>
          <p:nvPr>
            <p:ph type="body" sz="quarter" idx="13"/>
          </p:nvPr>
        </p:nvSpPr>
        <p:spPr/>
        <p:txBody>
          <a:bodyPr/>
          <a:lstStyle/>
          <a:p>
            <a:endParaRPr lang="en-NL"/>
          </a:p>
        </p:txBody>
      </p:sp>
    </p:spTree>
    <p:extLst>
      <p:ext uri="{BB962C8B-B14F-4D97-AF65-F5344CB8AC3E}">
        <p14:creationId xmlns:p14="http://schemas.microsoft.com/office/powerpoint/2010/main" val="3089359468"/>
      </p:ext>
    </p:extLst>
  </p:cSld>
  <p:clrMapOvr>
    <a:masterClrMapping/>
  </p:clrMapOvr>
</p:sld>
</file>

<file path=ppt/theme/theme1.xml><?xml version="1.0" encoding="utf-8"?>
<a:theme xmlns:a="http://schemas.openxmlformats.org/drawingml/2006/main" name="GDD Presentation">
  <a:themeElements>
    <a:clrScheme name="gdd">
      <a:dk1>
        <a:srgbClr val="2A3054"/>
      </a:dk1>
      <a:lt1>
        <a:srgbClr val="FFFFFF"/>
      </a:lt1>
      <a:dk2>
        <a:srgbClr val="1A1D33"/>
      </a:dk2>
      <a:lt2>
        <a:srgbClr val="B8BECF"/>
      </a:lt2>
      <a:accent1>
        <a:srgbClr val="1EB0E0"/>
      </a:accent1>
      <a:accent2>
        <a:srgbClr val="364069"/>
      </a:accent2>
      <a:accent3>
        <a:srgbClr val="FFB82B"/>
      </a:accent3>
      <a:accent4>
        <a:srgbClr val="FA4646"/>
      </a:accent4>
      <a:accent5>
        <a:srgbClr val="1EE058"/>
      </a:accent5>
      <a:accent6>
        <a:srgbClr val="7153E0"/>
      </a:accent6>
      <a:hlink>
        <a:srgbClr val="1EB0E0"/>
      </a:hlink>
      <a:folHlink>
        <a:srgbClr val="D0D5E0"/>
      </a:folHlink>
    </a:clrScheme>
    <a:fontScheme name="Dynniq">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q Grey">
      <a:srgbClr val="77787A"/>
    </a:custClr>
    <a:custClr name="Dq Orange">
      <a:srgbClr val="EB5537"/>
    </a:custClr>
    <a:custClr name="Dq Red">
      <a:srgbClr val="E6234B"/>
    </a:custClr>
    <a:custClr name="Dq Light Orange">
      <a:srgbClr val="F07D00"/>
    </a:custClr>
    <a:custClr name="Dq Green">
      <a:srgbClr val="ABD81D"/>
    </a:custClr>
    <a:custClr name="Dq Blue">
      <a:srgbClr val="19B5BD"/>
    </a:custClr>
    <a:custClr name="Dq Yellow">
      <a:srgbClr val="E6C10B"/>
    </a:custClr>
    <a:custClr name="Dq Purple">
      <a:srgbClr val="A28CBA"/>
    </a:custClr>
    <a:custClr name="Dq Anthracite">
      <a:srgbClr val="575757"/>
    </a:custClr>
    <a:custClr name="Dq Light Grey">
      <a:srgbClr val="ECECEC"/>
    </a:custClr>
  </a:custClrLst>
  <a:extLst>
    <a:ext uri="{05A4C25C-085E-4340-85A3-A5531E510DB2}">
      <thm15:themeFamily xmlns:thm15="http://schemas.microsoft.com/office/thememl/2012/main" name="Presentation3" id="{6AAB0A55-176F-664D-983C-725441801FD0}" vid="{B335D4CD-A52A-2B4F-9F63-2D00F18D01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6b68be9-fe62-41a5-8ef8-f23c99e4d909">
      <UserInfo>
        <DisplayName>Giovanni Lanzani</DisplayName>
        <AccountId>295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5E39FBE7F04D548BD29E91DECF7B3B6" ma:contentTypeVersion="12" ma:contentTypeDescription="Create a new document." ma:contentTypeScope="" ma:versionID="fb5a3467054116a18c4bbb7f516f732a">
  <xsd:schema xmlns:xsd="http://www.w3.org/2001/XMLSchema" xmlns:xs="http://www.w3.org/2001/XMLSchema" xmlns:p="http://schemas.microsoft.com/office/2006/metadata/properties" xmlns:ns2="5bd7bfd5-7afe-443c-afc0-875eadc8b11d" xmlns:ns3="26b68be9-fe62-41a5-8ef8-f23c99e4d909" targetNamespace="http://schemas.microsoft.com/office/2006/metadata/properties" ma:root="true" ma:fieldsID="c9bbff40c8cd1324a631541f43885d15" ns2:_="" ns3:_="">
    <xsd:import namespace="5bd7bfd5-7afe-443c-afc0-875eadc8b11d"/>
    <xsd:import namespace="26b68be9-fe62-41a5-8ef8-f23c99e4d90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d7bfd5-7afe-443c-afc0-875eadc8b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b68be9-fe62-41a5-8ef8-f23c99e4d90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2079ED-3FB9-48F0-A9FC-3B141D501F5E}">
  <ds:schemaRefs>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5bd7bfd5-7afe-443c-afc0-875eadc8b11d"/>
    <ds:schemaRef ds:uri="http://purl.org/dc/dcmitype/"/>
    <ds:schemaRef ds:uri="http://schemas.microsoft.com/office/infopath/2007/PartnerControls"/>
    <ds:schemaRef ds:uri="http://schemas.openxmlformats.org/package/2006/metadata/core-properties"/>
    <ds:schemaRef ds:uri="26b68be9-fe62-41a5-8ef8-f23c99e4d909"/>
  </ds:schemaRefs>
</ds:datastoreItem>
</file>

<file path=customXml/itemProps2.xml><?xml version="1.0" encoding="utf-8"?>
<ds:datastoreItem xmlns:ds="http://schemas.openxmlformats.org/officeDocument/2006/customXml" ds:itemID="{46571AFB-D2B3-451E-ABBB-47F65B5ABF0D}">
  <ds:schemaRefs>
    <ds:schemaRef ds:uri="http://schemas.microsoft.com/sharepoint/v3/contenttype/forms"/>
  </ds:schemaRefs>
</ds:datastoreItem>
</file>

<file path=customXml/itemProps3.xml><?xml version="1.0" encoding="utf-8"?>
<ds:datastoreItem xmlns:ds="http://schemas.openxmlformats.org/officeDocument/2006/customXml" ds:itemID="{7AE34EC9-0BFD-48E8-8811-1B1F48D5C3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d7bfd5-7afe-443c-afc0-875eadc8b11d"/>
    <ds:schemaRef ds:uri="26b68be9-fe62-41a5-8ef8-f23c99e4d9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GDD Presentation</Template>
  <TotalTime>17989</TotalTime>
  <Words>6464</Words>
  <Application>Microsoft Macintosh PowerPoint</Application>
  <PresentationFormat>Widescreen</PresentationFormat>
  <Paragraphs>859</Paragraphs>
  <Slides>95</Slides>
  <Notes>90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Arial</vt:lpstr>
      <vt:lpstr>Calibri</vt:lpstr>
      <vt:lpstr>Cambria Math</vt:lpstr>
      <vt:lpstr>Fira Mono</vt:lpstr>
      <vt:lpstr>Lucida Sans Typewriter</vt:lpstr>
      <vt:lpstr>Museo Sans 500</vt:lpstr>
      <vt:lpstr>Museo Sans 700</vt:lpstr>
      <vt:lpstr>GDD Presentation</vt:lpstr>
      <vt:lpstr>Unpacking the Black Box</vt:lpstr>
      <vt:lpstr>About us</vt:lpstr>
      <vt:lpstr>GoDataDriven</vt:lpstr>
      <vt:lpstr>PowerPoint Presentation</vt:lpstr>
      <vt:lpstr>GoDataDriven Academy</vt:lpstr>
      <vt:lpstr>About you! </vt:lpstr>
      <vt:lpstr>Workshop outline</vt:lpstr>
      <vt:lpstr>Workshop content</vt:lpstr>
      <vt:lpstr>Material </vt:lpstr>
      <vt:lpstr>Unpacking the black box</vt:lpstr>
      <vt:lpstr>History</vt:lpstr>
      <vt:lpstr>“Interpretability is the degree to which a human can understand the cause of a decision”</vt:lpstr>
      <vt:lpstr>Why of Interpretability</vt:lpstr>
      <vt:lpstr>Why of Interpretability</vt:lpstr>
      <vt:lpstr>Why of Interpretability</vt:lpstr>
      <vt:lpstr>Why of Interpretability</vt:lpstr>
      <vt:lpstr>“Thing B is similar to thing A, and thing A caused Y, so I predict that B will cause Y!”</vt:lpstr>
      <vt:lpstr>Example-based explanations</vt:lpstr>
      <vt:lpstr>Example-based explanations</vt:lpstr>
      <vt:lpstr>Example-based explanations</vt:lpstr>
      <vt:lpstr>Example-based explanations</vt:lpstr>
      <vt:lpstr>Jupyter Notebook 1  01_Introduction.ipynb</vt:lpstr>
      <vt:lpstr>The inherent interpretability of ML models</vt:lpstr>
      <vt:lpstr>Penguin 218</vt:lpstr>
      <vt:lpstr>PowerPoint Presentation</vt:lpstr>
      <vt:lpstr>The inherent interpretability of ML models</vt:lpstr>
      <vt:lpstr>Decision Tree Classifer</vt:lpstr>
      <vt:lpstr>Decision Tree Classifer</vt:lpstr>
      <vt:lpstr>Decision Tree Classifer</vt:lpstr>
      <vt:lpstr>Decision Tree Classifer</vt:lpstr>
      <vt:lpstr>Decision Tree Classifer</vt:lpstr>
      <vt:lpstr>Decision Tree Classifer</vt:lpstr>
      <vt:lpstr>Decision Tree Classifer</vt:lpstr>
      <vt:lpstr>Decision Tree Classifer</vt:lpstr>
      <vt:lpstr>Decision Tree Classifer</vt:lpstr>
      <vt:lpstr>Decision Tree Classifer</vt:lpstr>
      <vt:lpstr>Decision Tree Classifer</vt:lpstr>
      <vt:lpstr>Penguin 218</vt:lpstr>
      <vt:lpstr>Penguin 218</vt:lpstr>
      <vt:lpstr>The inherent interpretability of ML models</vt:lpstr>
      <vt:lpstr>Support Vector Machine Classifier</vt:lpstr>
      <vt:lpstr>Support Vector Machine Classifier</vt:lpstr>
      <vt:lpstr>Support Vector Machine Classifier</vt:lpstr>
      <vt:lpstr>Support Vector Machine Classifier</vt:lpstr>
      <vt:lpstr>Support Vector Machine Classifier</vt:lpstr>
      <vt:lpstr>Support Vector Machine Classifier</vt:lpstr>
      <vt:lpstr>The inherent interpretability of ML models</vt:lpstr>
      <vt:lpstr>Classification</vt:lpstr>
      <vt:lpstr>Regression</vt:lpstr>
      <vt:lpstr>Linear Regression</vt:lpstr>
      <vt:lpstr>Linear Regression</vt:lpstr>
      <vt:lpstr>Model-agnostic interpretability methods</vt:lpstr>
      <vt:lpstr>Jupyter Notebook 2  02_Ceteris_Paribus_Plots.ipynb</vt:lpstr>
      <vt:lpstr>PowerPoint Presentation</vt:lpstr>
      <vt:lpstr>Ceteris Paribus profile</vt:lpstr>
      <vt:lpstr>PowerPoint Presentation</vt:lpstr>
      <vt:lpstr>PowerPoint Presentation</vt:lpstr>
      <vt:lpstr>PowerPoint Presentation</vt:lpstr>
      <vt:lpstr>Jupyter Notebook 3  03_Prediction_Break_Down.ipynb</vt:lpstr>
      <vt:lpstr>Break-down Plots for Additive Attributions</vt:lpstr>
      <vt:lpstr>Break-down Plots for Additive Attributions</vt:lpstr>
      <vt:lpstr>Break-down Plots for Additive Attributions</vt:lpstr>
      <vt:lpstr>PowerPoint Presentation</vt:lpstr>
      <vt:lpstr>Global Feature Importance</vt:lpstr>
      <vt:lpstr>Global feature impotances</vt:lpstr>
      <vt:lpstr>Linear Regression</vt:lpstr>
      <vt:lpstr>Linear Regression</vt:lpstr>
      <vt:lpstr>Linear Regression</vt:lpstr>
      <vt:lpstr>Linear Regression</vt:lpstr>
      <vt:lpstr>Linear Regression</vt:lpstr>
      <vt:lpstr>Global feature impotances</vt:lpstr>
      <vt:lpstr>Decision Tree Classifier</vt:lpstr>
      <vt:lpstr>Decision Tree Classifier</vt:lpstr>
      <vt:lpstr>Decision Tree Classifier</vt:lpstr>
      <vt:lpstr>Global feature impotances</vt:lpstr>
      <vt:lpstr>Random Forest Classifier </vt:lpstr>
      <vt:lpstr>Random Forest Classifier</vt:lpstr>
      <vt:lpstr>Jupyter Notebook 4  04_Permutation_Feature_Importance.ipynb</vt:lpstr>
      <vt:lpstr>PowerPoint Presentation</vt:lpstr>
      <vt:lpstr>PowerPoint Presentation</vt:lpstr>
      <vt:lpstr>PowerPoint Presentation</vt:lpstr>
      <vt:lpstr>PowerPoint Presentation</vt:lpstr>
      <vt:lpstr>Jupyter Notebook 5  05_Partial_Dependence_Plots.ipynb</vt:lpstr>
      <vt:lpstr>Global Sensitivity</vt:lpstr>
      <vt:lpstr>Ceteris Paribus</vt:lpstr>
      <vt:lpstr>Individual Conditional Expectation</vt:lpstr>
      <vt:lpstr>Partial Dependence Plot</vt:lpstr>
      <vt:lpstr>Partial Dependence Plot</vt:lpstr>
      <vt:lpstr>Summary</vt:lpstr>
      <vt:lpstr>Hackathon!</vt:lpstr>
      <vt:lpstr>Unpacking the Black Box</vt:lpstr>
      <vt:lpstr>Workshop Summary</vt:lpstr>
      <vt:lpstr>GoDataDriven</vt:lpstr>
      <vt:lpstr>GoDataDriven Academy</vt:lpstr>
      <vt:lpstr>Unpacking the Black Box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Translator</dc:title>
  <dc:creator>Steven Nooijen</dc:creator>
  <cp:lastModifiedBy>Marysia Winkels</cp:lastModifiedBy>
  <cp:revision>66</cp:revision>
  <cp:lastPrinted>2020-10-14T13:26:30Z</cp:lastPrinted>
  <dcterms:created xsi:type="dcterms:W3CDTF">2019-11-13T12:07:08Z</dcterms:created>
  <dcterms:modified xsi:type="dcterms:W3CDTF">2022-03-27T11:39:27Z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veloped by">
    <vt:lpwstr>12 Dozijn</vt:lpwstr>
  </property>
  <property fmtid="{D5CDD505-2E9C-101B-9397-08002B2CF9AE}" pid="3" name="Version">
    <vt:lpwstr>3.1</vt:lpwstr>
  </property>
  <property fmtid="{D5CDD505-2E9C-101B-9397-08002B2CF9AE}" pid="4" name="Date">
    <vt:filetime>2016-09-06T22:00:00Z</vt:filetime>
  </property>
  <property fmtid="{D5CDD505-2E9C-101B-9397-08002B2CF9AE}" pid="5" name="Author">
    <vt:lpwstr>Hans Gouman</vt:lpwstr>
  </property>
  <property fmtid="{D5CDD505-2E9C-101B-9397-08002B2CF9AE}" pid="6" name="Build">
    <vt:lpwstr>40</vt:lpwstr>
  </property>
  <property fmtid="{D5CDD505-2E9C-101B-9397-08002B2CF9AE}" pid="7" name="Cmt 14">
    <vt:lpwstr>redesign 'oplevering 2'</vt:lpwstr>
  </property>
  <property fmtid="{D5CDD505-2E9C-101B-9397-08002B2CF9AE}" pid="8" name="Cmt 15">
    <vt:lpwstr>redesign slides from version 2</vt:lpwstr>
  </property>
  <property fmtid="{D5CDD505-2E9C-101B-9397-08002B2CF9AE}" pid="9" name="Cmt 16">
    <vt:lpwstr>redesign more slides of version 2</vt:lpwstr>
  </property>
  <property fmtid="{D5CDD505-2E9C-101B-9397-08002B2CF9AE}" pid="10" name="Cmt 17">
    <vt:lpwstr>end slide</vt:lpwstr>
  </property>
  <property fmtid="{D5CDD505-2E9C-101B-9397-08002B2CF9AE}" pid="11" name="Cmt 18">
    <vt:lpwstr>more example slides</vt:lpwstr>
  </property>
  <property fmtid="{D5CDD505-2E9C-101B-9397-08002B2CF9AE}" pid="12" name="Cmt 19-20">
    <vt:lpwstr>finalizing</vt:lpwstr>
  </property>
  <property fmtid="{D5CDD505-2E9C-101B-9397-08002B2CF9AE}" pid="13" name="Cmt 21">
    <vt:lpwstr>highlighting function for competences</vt:lpwstr>
  </property>
  <property fmtid="{D5CDD505-2E9C-101B-9397-08002B2CF9AE}" pid="14" name="Cmt 22">
    <vt:lpwstr>slide with pseudo-organogram added</vt:lpwstr>
  </property>
  <property fmtid="{D5CDD505-2E9C-101B-9397-08002B2CF9AE}" pid="15" name="Cmt 23">
    <vt:lpwstr>portfolio slide added</vt:lpwstr>
  </property>
  <property fmtid="{D5CDD505-2E9C-101B-9397-08002B2CF9AE}" pid="16" name="Cmt 24">
    <vt:lpwstr>worldwide slide added to masters</vt:lpwstr>
  </property>
  <property fmtid="{D5CDD505-2E9C-101B-9397-08002B2CF9AE}" pid="17" name="Cmt 24A">
    <vt:lpwstr>organogram moved to master slide</vt:lpwstr>
  </property>
  <property fmtid="{D5CDD505-2E9C-101B-9397-08002B2CF9AE}" pid="18" name="Cmt 25">
    <vt:lpwstr>organogram moved back to normal view</vt:lpwstr>
  </property>
  <property fmtid="{D5CDD505-2E9C-101B-9397-08002B2CF9AE}" pid="19" name="Cmt 26">
    <vt:lpwstr>organogram title moved to normal view</vt:lpwstr>
  </property>
  <property fmtid="{D5CDD505-2E9C-101B-9397-08002B2CF9AE}" pid="20" name="Cmt 27">
    <vt:lpwstr>comments MH (1)</vt:lpwstr>
  </property>
  <property fmtid="{D5CDD505-2E9C-101B-9397-08002B2CF9AE}" pid="21" name="Cmt 28">
    <vt:lpwstr>colour scheme and custom colours changed</vt:lpwstr>
  </property>
  <property fmtid="{D5CDD505-2E9C-101B-9397-08002B2CF9AE}" pid="22" name="Cmt 29">
    <vt:lpwstr>comments MH (2)</vt:lpwstr>
  </property>
  <property fmtid="{D5CDD505-2E9C-101B-9397-08002B2CF9AE}" pid="23" name="Cmt 30">
    <vt:lpwstr>comments MH (3)</vt:lpwstr>
  </property>
  <property fmtid="{D5CDD505-2E9C-101B-9397-08002B2CF9AE}" pid="24" name="Cmt 31">
    <vt:lpwstr>Governance slide deleted</vt:lpwstr>
  </property>
  <property fmtid="{D5CDD505-2E9C-101B-9397-08002B2CF9AE}" pid="25" name="Cmt 32">
    <vt:lpwstr>comments MH 11-8-16</vt:lpwstr>
  </property>
  <property fmtid="{D5CDD505-2E9C-101B-9397-08002B2CF9AE}" pid="26" name="Cmt 33">
    <vt:lpwstr>end slide redesign</vt:lpwstr>
  </property>
  <property fmtid="{D5CDD505-2E9C-101B-9397-08002B2CF9AE}" pid="27" name="Cmt 34">
    <vt:lpwstr>Governance photo changed</vt:lpwstr>
  </property>
  <property fmtid="{D5CDD505-2E9C-101B-9397-08002B2CF9AE}" pid="28" name="Cmt 35">
    <vt:lpwstr>Business slides photos</vt:lpwstr>
  </property>
  <property fmtid="{D5CDD505-2E9C-101B-9397-08002B2CF9AE}" pid="29" name="Cmt 36">
    <vt:lpwstr>alignment chart masrter slide</vt:lpwstr>
  </property>
  <property fmtid="{D5CDD505-2E9C-101B-9397-08002B2CF9AE}" pid="30" name="Cmt 37">
    <vt:lpwstr>alignment chart masrter slide; new graph templates</vt:lpwstr>
  </property>
  <property fmtid="{D5CDD505-2E9C-101B-9397-08002B2CF9AE}" pid="31" name="Cmt 38">
    <vt:lpwstr>comments MH 6-9-2016</vt:lpwstr>
  </property>
  <property fmtid="{D5CDD505-2E9C-101B-9397-08002B2CF9AE}" pid="32" name="Cmt 39">
    <vt:lpwstr>comments MH and GG 6-9-2016</vt:lpwstr>
  </property>
  <property fmtid="{D5CDD505-2E9C-101B-9397-08002B2CF9AE}" pid="33" name="Cmt 40">
    <vt:lpwstr>replace backgrounds cover, end, energy, mobility and parking</vt:lpwstr>
  </property>
  <property fmtid="{D5CDD505-2E9C-101B-9397-08002B2CF9AE}" pid="34" name="ContentTypeId">
    <vt:lpwstr>0x01010055E39FBE7F04D548BD29E91DECF7B3B6</vt:lpwstr>
  </property>
  <property fmtid="{D5CDD505-2E9C-101B-9397-08002B2CF9AE}" pid="35" name="xd_ProgID">
    <vt:lpwstr/>
  </property>
  <property fmtid="{D5CDD505-2E9C-101B-9397-08002B2CF9AE}" pid="36" name="_SourceUrl">
    <vt:lpwstr/>
  </property>
  <property fmtid="{D5CDD505-2E9C-101B-9397-08002B2CF9AE}" pid="37" name="_SharedFileIndex">
    <vt:lpwstr/>
  </property>
  <property fmtid="{D5CDD505-2E9C-101B-9397-08002B2CF9AE}" pid="38" name="ComplianceAssetId">
    <vt:lpwstr/>
  </property>
  <property fmtid="{D5CDD505-2E9C-101B-9397-08002B2CF9AE}" pid="39" name="TemplateUrl">
    <vt:lpwstr/>
  </property>
  <property fmtid="{D5CDD505-2E9C-101B-9397-08002B2CF9AE}" pid="40" name="xd_Signature">
    <vt:bool>false</vt:bool>
  </property>
</Properties>
</file>